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27"/>
  </p:notesMasterIdLst>
  <p:sldIdLst>
    <p:sldId id="256" r:id="rId2"/>
    <p:sldId id="257" r:id="rId3"/>
    <p:sldId id="313" r:id="rId4"/>
    <p:sldId id="314" r:id="rId5"/>
    <p:sldId id="309" r:id="rId6"/>
    <p:sldId id="294" r:id="rId7"/>
    <p:sldId id="293" r:id="rId8"/>
    <p:sldId id="275" r:id="rId9"/>
    <p:sldId id="295" r:id="rId10"/>
    <p:sldId id="301" r:id="rId11"/>
    <p:sldId id="302" r:id="rId12"/>
    <p:sldId id="298" r:id="rId13"/>
    <p:sldId id="296" r:id="rId14"/>
    <p:sldId id="299" r:id="rId15"/>
    <p:sldId id="297" r:id="rId16"/>
    <p:sldId id="303" r:id="rId17"/>
    <p:sldId id="304" r:id="rId18"/>
    <p:sldId id="305" r:id="rId19"/>
    <p:sldId id="306" r:id="rId20"/>
    <p:sldId id="307" r:id="rId21"/>
    <p:sldId id="308" r:id="rId22"/>
    <p:sldId id="310" r:id="rId23"/>
    <p:sldId id="311" r:id="rId24"/>
    <p:sldId id="312" r:id="rId25"/>
    <p:sldId id="272"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6299" autoAdjust="0"/>
  </p:normalViewPr>
  <p:slideViewPr>
    <p:cSldViewPr>
      <p:cViewPr>
        <p:scale>
          <a:sx n="76" d="100"/>
          <a:sy n="76" d="100"/>
        </p:scale>
        <p:origin x="-1206" y="1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C622AB-AEDE-421E-9E03-1BCA8182EDA9}" type="datetimeFigureOut">
              <a:rPr lang="en-US" smtClean="0"/>
              <a:pPr/>
              <a:t>10/27/2020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AE555C8-2DA2-45D0-8C62-E9F8069C7581}" type="slidenum">
              <a:rPr lang="en-US" smtClean="0"/>
              <a:pPr/>
              <a:t>‹#›</a:t>
            </a:fld>
            <a:endParaRPr lang="en-US"/>
          </a:p>
        </p:txBody>
      </p:sp>
    </p:spTree>
    <p:extLst>
      <p:ext uri="{BB962C8B-B14F-4D97-AF65-F5344CB8AC3E}">
        <p14:creationId xmlns:p14="http://schemas.microsoft.com/office/powerpoint/2010/main" val="2384503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56E9456B-7F16-491E-8E2A-CD54732E593C}" type="datetimeFigureOut">
              <a:rPr lang="en-US" smtClean="0"/>
              <a:pPr/>
              <a:t>10/27/2020</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0D0C32A7-38D5-4D60-8AA1-6440BEC2E62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6E9456B-7F16-491E-8E2A-CD54732E593C}" type="datetimeFigureOut">
              <a:rPr lang="en-US" smtClean="0"/>
              <a:pPr/>
              <a:t>10/27/2020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0C32A7-38D5-4D60-8AA1-6440BEC2E62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6E9456B-7F16-491E-8E2A-CD54732E593C}" type="datetimeFigureOut">
              <a:rPr lang="en-US" smtClean="0"/>
              <a:pPr/>
              <a:t>10/27/2020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0C32A7-38D5-4D60-8AA1-6440BEC2E62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6E9456B-7F16-491E-8E2A-CD54732E593C}" type="datetimeFigureOut">
              <a:rPr lang="en-US" smtClean="0"/>
              <a:pPr/>
              <a:t>10/27/2020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0C32A7-38D5-4D60-8AA1-6440BEC2E62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6E9456B-7F16-491E-8E2A-CD54732E593C}" type="datetimeFigureOut">
              <a:rPr lang="en-US" smtClean="0"/>
              <a:pPr/>
              <a:t>10/27/2020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0C32A7-38D5-4D60-8AA1-6440BEC2E62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6E9456B-7F16-491E-8E2A-CD54732E593C}" type="datetimeFigureOut">
              <a:rPr lang="en-US" smtClean="0"/>
              <a:pPr/>
              <a:t>10/27/2020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0C32A7-38D5-4D60-8AA1-6440BEC2E62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56E9456B-7F16-491E-8E2A-CD54732E593C}" type="datetimeFigureOut">
              <a:rPr lang="en-US" smtClean="0"/>
              <a:pPr/>
              <a:t>10/27/2020</a:t>
            </a:fld>
            <a:endParaRPr lang="en-US"/>
          </a:p>
        </p:txBody>
      </p:sp>
      <p:sp>
        <p:nvSpPr>
          <p:cNvPr id="27" name="Slide Number Placeholder 26"/>
          <p:cNvSpPr>
            <a:spLocks noGrp="1"/>
          </p:cNvSpPr>
          <p:nvPr>
            <p:ph type="sldNum" sz="quarter" idx="11"/>
          </p:nvPr>
        </p:nvSpPr>
        <p:spPr/>
        <p:txBody>
          <a:bodyPr rtlCol="0"/>
          <a:lstStyle/>
          <a:p>
            <a:fld id="{0D0C32A7-38D5-4D60-8AA1-6440BEC2E620}" type="slidenum">
              <a:rPr lang="en-US" smtClean="0"/>
              <a:pPr/>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56E9456B-7F16-491E-8E2A-CD54732E593C}" type="datetimeFigureOut">
              <a:rPr lang="en-US" smtClean="0"/>
              <a:pPr/>
              <a:t>10/27/2020</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0D0C32A7-38D5-4D60-8AA1-6440BEC2E62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E9456B-7F16-491E-8E2A-CD54732E593C}" type="datetimeFigureOut">
              <a:rPr lang="en-US" smtClean="0"/>
              <a:pPr/>
              <a:t>10/27/2020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D0C32A7-38D5-4D60-8AA1-6440BEC2E62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6E9456B-7F16-491E-8E2A-CD54732E593C}" type="datetimeFigureOut">
              <a:rPr lang="en-US" smtClean="0"/>
              <a:pPr/>
              <a:t>10/27/2020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0C32A7-38D5-4D60-8AA1-6440BEC2E62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6E9456B-7F16-491E-8E2A-CD54732E593C}" type="datetimeFigureOut">
              <a:rPr lang="en-US" smtClean="0"/>
              <a:pPr/>
              <a:t>10/27/2020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0C32A7-38D5-4D60-8AA1-6440BEC2E62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56E9456B-7F16-491E-8E2A-CD54732E593C}" type="datetimeFigureOut">
              <a:rPr lang="en-US" smtClean="0"/>
              <a:pPr/>
              <a:t>10/27/2020</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0D0C32A7-38D5-4D60-8AA1-6440BEC2E62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en.wikipedia.org/wiki/Secondary_source" TargetMode="External"/><Relationship Id="rId2" Type="http://schemas.openxmlformats.org/officeDocument/2006/relationships/hyperlink" Target="https://en.wikipedia.org/wiki/Primary_source" TargetMode="External"/><Relationship Id="rId1" Type="http://schemas.openxmlformats.org/officeDocument/2006/relationships/slideLayout" Target="../slideLayouts/slideLayout2.xml"/><Relationship Id="rId6" Type="http://schemas.openxmlformats.org/officeDocument/2006/relationships/hyperlink" Target="https://en.wikipedia.org/wiki/Special_library" TargetMode="External"/><Relationship Id="rId5" Type="http://schemas.openxmlformats.org/officeDocument/2006/relationships/hyperlink" Target="https://en.wikipedia.org/wiki/National_library" TargetMode="External"/><Relationship Id="rId4" Type="http://schemas.openxmlformats.org/officeDocument/2006/relationships/hyperlink" Target="https://en.wikipedia.org/wiki/Academic_library"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www.dictionary.com/browse/lending-library"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s://simple.wikipedia.org/wiki/Librarian"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533400"/>
            <a:ext cx="7772400" cy="1295400"/>
          </a:xfrm>
        </p:spPr>
        <p:txBody>
          <a:bodyPr>
            <a:normAutofit/>
          </a:bodyPr>
          <a:lstStyle/>
          <a:p>
            <a:pPr algn="ctr" fontAlgn="base"/>
            <a:r>
              <a:rPr lang="en-US" b="1" cap="all" dirty="0" smtClean="0"/>
              <a:t>Concept of library </a:t>
            </a:r>
            <a:endParaRPr lang="en-US" b="1" cap="all" dirty="0"/>
          </a:p>
        </p:txBody>
      </p:sp>
      <p:sp>
        <p:nvSpPr>
          <p:cNvPr id="3" name="Subtitle 2"/>
          <p:cNvSpPr>
            <a:spLocks noGrp="1"/>
          </p:cNvSpPr>
          <p:nvPr>
            <p:ph type="subTitle" idx="1"/>
          </p:nvPr>
        </p:nvSpPr>
        <p:spPr>
          <a:xfrm>
            <a:off x="457200" y="4114800"/>
            <a:ext cx="8534400" cy="2438400"/>
          </a:xfrm>
        </p:spPr>
        <p:txBody>
          <a:bodyPr>
            <a:normAutofit fontScale="25000" lnSpcReduction="20000"/>
          </a:bodyPr>
          <a:lstStyle/>
          <a:p>
            <a:pPr marL="26988" algn="ctr"/>
            <a:endParaRPr lang="en-US" b="1" dirty="0" smtClean="0">
              <a:solidFill>
                <a:schemeClr val="tx1"/>
              </a:solidFill>
            </a:endParaRPr>
          </a:p>
          <a:p>
            <a:pPr marL="26988" algn="ctr"/>
            <a:endParaRPr lang="en-US" sz="2900" b="1" i="1" dirty="0" smtClean="0">
              <a:solidFill>
                <a:schemeClr val="tx1"/>
              </a:solidFill>
            </a:endParaRPr>
          </a:p>
          <a:p>
            <a:pPr marL="26988" algn="ctr"/>
            <a:r>
              <a:rPr lang="en-US" sz="7400" b="1" i="1" dirty="0" smtClean="0">
                <a:solidFill>
                  <a:schemeClr val="tx1"/>
                </a:solidFill>
              </a:rPr>
              <a:t>       Workshop Resource Person:</a:t>
            </a:r>
          </a:p>
          <a:p>
            <a:pPr marL="26988" algn="ctr"/>
            <a:r>
              <a:rPr lang="en-US" sz="7400" b="1" i="1" dirty="0" smtClean="0">
                <a:solidFill>
                  <a:schemeClr val="tx1"/>
                </a:solidFill>
              </a:rPr>
              <a:t>Muhammad </a:t>
            </a:r>
            <a:r>
              <a:rPr lang="en-US" sz="7400" b="1" i="1" dirty="0" err="1" smtClean="0">
                <a:solidFill>
                  <a:schemeClr val="tx1"/>
                </a:solidFill>
              </a:rPr>
              <a:t>Azhar</a:t>
            </a:r>
            <a:r>
              <a:rPr lang="en-US" sz="7400" b="1" i="1" dirty="0" smtClean="0">
                <a:solidFill>
                  <a:schemeClr val="tx1"/>
                </a:solidFill>
              </a:rPr>
              <a:t> </a:t>
            </a:r>
            <a:r>
              <a:rPr lang="en-US" sz="7400" b="1" i="1" dirty="0" err="1" smtClean="0">
                <a:solidFill>
                  <a:schemeClr val="tx1"/>
                </a:solidFill>
              </a:rPr>
              <a:t>Ishaq</a:t>
            </a:r>
            <a:endParaRPr lang="en-US" sz="7400" b="1" i="1" dirty="0" smtClean="0">
              <a:solidFill>
                <a:schemeClr val="tx1"/>
              </a:solidFill>
            </a:endParaRPr>
          </a:p>
          <a:p>
            <a:pPr marL="26988" algn="ctr"/>
            <a:r>
              <a:rPr lang="en-US" sz="7400" b="1" i="1" dirty="0" smtClean="0">
                <a:solidFill>
                  <a:schemeClr val="tx1"/>
                </a:solidFill>
              </a:rPr>
              <a:t>MPhil LIS</a:t>
            </a:r>
          </a:p>
          <a:p>
            <a:pPr marL="26988" algn="ctr"/>
            <a:r>
              <a:rPr lang="en-US" sz="7400" b="1" i="1" dirty="0" smtClean="0">
                <a:solidFill>
                  <a:schemeClr val="tx1"/>
                </a:solidFill>
              </a:rPr>
              <a:t>         MLIS(University of the Punjab)</a:t>
            </a:r>
          </a:p>
          <a:p>
            <a:pPr marL="26988" algn="ctr"/>
            <a:r>
              <a:rPr lang="en-US" sz="7400" b="1" i="1" dirty="0" smtClean="0">
                <a:solidFill>
                  <a:schemeClr val="tx1"/>
                </a:solidFill>
              </a:rPr>
              <a:t>Library Officer,</a:t>
            </a:r>
          </a:p>
          <a:p>
            <a:pPr marL="26988" algn="ctr"/>
            <a:r>
              <a:rPr lang="en-US" sz="7400" b="1" i="1" dirty="0" smtClean="0">
                <a:solidFill>
                  <a:schemeClr val="tx1"/>
                </a:solidFill>
              </a:rPr>
              <a:t>University of  Veterinary and Animal Sciences , </a:t>
            </a:r>
            <a:r>
              <a:rPr lang="en-US" sz="7400" b="1" i="1" dirty="0" err="1" smtClean="0">
                <a:solidFill>
                  <a:schemeClr val="tx1"/>
                </a:solidFill>
              </a:rPr>
              <a:t>Jhang</a:t>
            </a:r>
            <a:r>
              <a:rPr lang="en-US" sz="7400" b="1" i="1" dirty="0" smtClean="0">
                <a:solidFill>
                  <a:schemeClr val="tx1"/>
                </a:solidFill>
              </a:rPr>
              <a:t> Campus .</a:t>
            </a:r>
          </a:p>
          <a:p>
            <a:pPr marL="26988" algn="ctr"/>
            <a:r>
              <a:rPr lang="en-US" sz="7400" b="1" i="1" dirty="0" smtClean="0">
                <a:solidFill>
                  <a:schemeClr val="tx1"/>
                </a:solidFill>
              </a:rPr>
              <a:t>Email </a:t>
            </a:r>
            <a:r>
              <a:rPr lang="en-US" sz="7400" b="1" i="1" smtClean="0">
                <a:solidFill>
                  <a:schemeClr val="tx1"/>
                </a:solidFill>
              </a:rPr>
              <a:t>:azharishaq27@gmail.com</a:t>
            </a:r>
            <a:endParaRPr lang="en-US" sz="7400" b="1" i="1" dirty="0" smtClean="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		A</a:t>
            </a:r>
            <a:r>
              <a:rPr lang="en-US" b="1" dirty="0"/>
              <a:t>. School Library:</a:t>
            </a:r>
            <a:endParaRPr lang="en-US" dirty="0"/>
          </a:p>
        </p:txBody>
      </p:sp>
      <p:sp>
        <p:nvSpPr>
          <p:cNvPr id="3" name="Content Placeholder 2"/>
          <p:cNvSpPr>
            <a:spLocks noGrp="1"/>
          </p:cNvSpPr>
          <p:nvPr>
            <p:ph idx="1"/>
          </p:nvPr>
        </p:nvSpPr>
        <p:spPr/>
        <p:txBody>
          <a:bodyPr>
            <a:normAutofit fontScale="92500" lnSpcReduction="20000"/>
          </a:bodyPr>
          <a:lstStyle/>
          <a:p>
            <a:pPr marL="365760" lvl="1" indent="-256032" algn="just">
              <a:buClr>
                <a:schemeClr val="accent3"/>
              </a:buClr>
              <a:buFont typeface="Georgia"/>
              <a:buChar char="•"/>
            </a:pPr>
            <a:r>
              <a:rPr lang="en-US" b="1" dirty="0">
                <a:solidFill>
                  <a:schemeClr val="tx1"/>
                </a:solidFill>
              </a:rPr>
              <a:t> </a:t>
            </a:r>
            <a:r>
              <a:rPr lang="en-US" dirty="0">
                <a:solidFill>
                  <a:schemeClr val="tx1"/>
                </a:solidFill>
              </a:rPr>
              <a:t>A school library is a learning laboratory, providing a variety of instructional media, essential for optimum support of the education </a:t>
            </a:r>
            <a:r>
              <a:rPr lang="en-US" dirty="0" err="1">
                <a:solidFill>
                  <a:schemeClr val="tx1"/>
                </a:solidFill>
              </a:rPr>
              <a:t>programme</a:t>
            </a:r>
            <a:r>
              <a:rPr lang="en-US" dirty="0">
                <a:solidFill>
                  <a:schemeClr val="tx1"/>
                </a:solidFill>
              </a:rPr>
              <a:t>. The purpose of the school library is to attain the objectives of the educational </a:t>
            </a:r>
            <a:r>
              <a:rPr lang="en-US" dirty="0" err="1">
                <a:solidFill>
                  <a:schemeClr val="tx1"/>
                </a:solidFill>
              </a:rPr>
              <a:t>programme</a:t>
            </a:r>
            <a:r>
              <a:rPr lang="en-US" dirty="0">
                <a:solidFill>
                  <a:schemeClr val="tx1"/>
                </a:solidFill>
              </a:rPr>
              <a:t>. It concerns with the development of effective methods of thinking, inculcation of social attitudes, acquisition of important information and promoting growth and development among the children. The function of the school library is to help the students in the process of their self-discovery, to adopt high ideals in life, improve scholastic efficiency through self-study and to develop the capacity for critical thinking.</a:t>
            </a:r>
          </a:p>
          <a:p>
            <a:endParaRPr lang="en-US" dirty="0"/>
          </a:p>
        </p:txBody>
      </p:sp>
    </p:spTree>
    <p:extLst>
      <p:ext uri="{BB962C8B-B14F-4D97-AF65-F5344CB8AC3E}">
        <p14:creationId xmlns:p14="http://schemas.microsoft.com/office/powerpoint/2010/main" val="9909870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438086"/>
                </a:solidFill>
              </a:rPr>
              <a:t>		</a:t>
            </a:r>
            <a:r>
              <a:rPr lang="en-US" b="1" dirty="0" smtClean="0">
                <a:solidFill>
                  <a:schemeClr val="tx1"/>
                </a:solidFill>
              </a:rPr>
              <a:t>B</a:t>
            </a:r>
            <a:r>
              <a:rPr lang="en-US" b="1" dirty="0">
                <a:solidFill>
                  <a:schemeClr val="tx1"/>
                </a:solidFill>
              </a:rPr>
              <a:t>. College Library:</a:t>
            </a:r>
            <a:endParaRPr lang="en-US" dirty="0">
              <a:solidFill>
                <a:schemeClr val="tx1"/>
              </a:solidFill>
            </a:endParaRPr>
          </a:p>
        </p:txBody>
      </p:sp>
      <p:sp>
        <p:nvSpPr>
          <p:cNvPr id="3" name="Content Placeholder 2"/>
          <p:cNvSpPr>
            <a:spLocks noGrp="1"/>
          </p:cNvSpPr>
          <p:nvPr>
            <p:ph idx="1"/>
          </p:nvPr>
        </p:nvSpPr>
        <p:spPr/>
        <p:txBody>
          <a:bodyPr>
            <a:normAutofit lnSpcReduction="10000"/>
          </a:bodyPr>
          <a:lstStyle/>
          <a:p>
            <a:pPr marL="411480" lvl="1" indent="0" algn="just">
              <a:buClr>
                <a:srgbClr val="438086"/>
              </a:buClr>
              <a:buNone/>
            </a:pPr>
            <a:r>
              <a:rPr lang="en-US" sz="2200" b="1" dirty="0">
                <a:solidFill>
                  <a:srgbClr val="438086"/>
                </a:solidFill>
              </a:rPr>
              <a:t> </a:t>
            </a:r>
            <a:r>
              <a:rPr lang="en-US" sz="2800" dirty="0">
                <a:solidFill>
                  <a:schemeClr val="tx1"/>
                </a:solidFill>
              </a:rPr>
              <a:t>College performs an important function in educational process. A college without a library is like a tree with no roots. The status of every college is measured through the position of the library that it maintains. Hence every college library should become a teaching instrument in itself. A college library is expected to support the objectives of the college. Thus, the basic function of a college library is to assist its parent body to carry out its </a:t>
            </a:r>
            <a:r>
              <a:rPr lang="en-US" sz="2800" dirty="0" err="1">
                <a:solidFill>
                  <a:schemeClr val="tx1"/>
                </a:solidFill>
              </a:rPr>
              <a:t>programmes</a:t>
            </a:r>
            <a:r>
              <a:rPr lang="en-US" sz="2200" dirty="0">
                <a:solidFill>
                  <a:srgbClr val="438086"/>
                </a:solidFill>
              </a:rPr>
              <a:t>.</a:t>
            </a:r>
          </a:p>
          <a:p>
            <a:endParaRPr lang="en-US" dirty="0"/>
          </a:p>
        </p:txBody>
      </p:sp>
    </p:spTree>
    <p:extLst>
      <p:ext uri="{BB962C8B-B14F-4D97-AF65-F5344CB8AC3E}">
        <p14:creationId xmlns:p14="http://schemas.microsoft.com/office/powerpoint/2010/main" val="11370796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583936"/>
          </a:xfrm>
        </p:spPr>
        <p:txBody>
          <a:bodyPr>
            <a:normAutofit/>
          </a:bodyPr>
          <a:lstStyle/>
          <a:p>
            <a:pPr marL="411480" lvl="1" indent="0" algn="just">
              <a:buNone/>
            </a:pPr>
            <a:r>
              <a:rPr lang="en-US" sz="2800" b="1" dirty="0" smtClean="0">
                <a:solidFill>
                  <a:schemeClr val="tx1"/>
                </a:solidFill>
              </a:rPr>
              <a:t>C</a:t>
            </a:r>
            <a:r>
              <a:rPr lang="en-US" sz="2800" b="1" dirty="0">
                <a:solidFill>
                  <a:schemeClr val="tx1"/>
                </a:solidFill>
              </a:rPr>
              <a:t>. University Library</a:t>
            </a:r>
            <a:r>
              <a:rPr lang="en-US" sz="2800" b="1" dirty="0" smtClean="0">
                <a:solidFill>
                  <a:schemeClr val="tx1"/>
                </a:solidFill>
              </a:rPr>
              <a:t>:</a:t>
            </a:r>
          </a:p>
          <a:p>
            <a:pPr marL="411480" lvl="1" indent="0" algn="just">
              <a:buNone/>
            </a:pPr>
            <a:r>
              <a:rPr lang="en-US" sz="2800" dirty="0">
                <a:solidFill>
                  <a:schemeClr val="tx1"/>
                </a:solidFill>
              </a:rPr>
              <a:t> A library is more important in a University, because a library can do without a University where as a university cannot function without a library. A university library is an integral part of the institution. It is primarily maintained for the benefit of students, officers, faculty members and for those who are engaged in research work. It plays a very important role in the national life of the community by acquiring material for educational use for the benefit of students and teaching departments.</a:t>
            </a:r>
          </a:p>
          <a:p>
            <a:endParaRPr lang="en-US" dirty="0"/>
          </a:p>
        </p:txBody>
      </p:sp>
    </p:spTree>
    <p:extLst>
      <p:ext uri="{BB962C8B-B14F-4D97-AF65-F5344CB8AC3E}">
        <p14:creationId xmlns:p14="http://schemas.microsoft.com/office/powerpoint/2010/main" val="42243076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660136"/>
          </a:xfrm>
        </p:spPr>
        <p:txBody>
          <a:bodyPr>
            <a:normAutofit/>
          </a:bodyPr>
          <a:lstStyle/>
          <a:p>
            <a:pPr marL="411480" lvl="1" indent="0">
              <a:buNone/>
            </a:pPr>
            <a:r>
              <a:rPr lang="en-US" b="1" dirty="0" smtClean="0"/>
              <a:t>		</a:t>
            </a:r>
            <a:r>
              <a:rPr lang="en-US" sz="2800" b="1" dirty="0" smtClean="0">
                <a:solidFill>
                  <a:schemeClr val="tx1"/>
                </a:solidFill>
              </a:rPr>
              <a:t>	</a:t>
            </a:r>
            <a:r>
              <a:rPr lang="en-US" sz="3200" b="1" dirty="0" smtClean="0">
                <a:solidFill>
                  <a:schemeClr val="tx1"/>
                </a:solidFill>
              </a:rPr>
              <a:t>2. Special </a:t>
            </a:r>
            <a:r>
              <a:rPr lang="en-US" sz="3200" b="1" dirty="0">
                <a:solidFill>
                  <a:schemeClr val="tx1"/>
                </a:solidFill>
              </a:rPr>
              <a:t>Library:</a:t>
            </a:r>
          </a:p>
          <a:p>
            <a:pPr marL="411480" lvl="1" indent="0" algn="just">
              <a:buNone/>
            </a:pPr>
            <a:r>
              <a:rPr lang="en-US" sz="3200" dirty="0">
                <a:solidFill>
                  <a:schemeClr val="tx1"/>
                </a:solidFill>
              </a:rPr>
              <a:t>Special library became popular since the beginning of 20th century. A special library is one which serves a particular group of people, such as the employees of a firm of government department, or the staff and members of a professional or research organization. Such a library deals essentially in information (</a:t>
            </a:r>
            <a:r>
              <a:rPr lang="en-US" sz="3200" dirty="0" err="1">
                <a:solidFill>
                  <a:schemeClr val="tx1"/>
                </a:solidFill>
              </a:rPr>
              <a:t>Krishan</a:t>
            </a:r>
            <a:r>
              <a:rPr lang="en-US" sz="3200" dirty="0">
                <a:solidFill>
                  <a:schemeClr val="tx1"/>
                </a:solidFill>
              </a:rPr>
              <a:t> Kumar; 1987; 72)</a:t>
            </a:r>
          </a:p>
          <a:p>
            <a:endParaRPr lang="en-US" dirty="0"/>
          </a:p>
        </p:txBody>
      </p:sp>
    </p:spTree>
    <p:extLst>
      <p:ext uri="{BB962C8B-B14F-4D97-AF65-F5344CB8AC3E}">
        <p14:creationId xmlns:p14="http://schemas.microsoft.com/office/powerpoint/2010/main" val="16320508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solidFill>
                  <a:schemeClr val="tx1"/>
                </a:solidFill>
              </a:rPr>
              <a:t>3. Public Library:</a:t>
            </a:r>
            <a:br>
              <a:rPr lang="en-US" dirty="0">
                <a:solidFill>
                  <a:schemeClr val="tx1"/>
                </a:solidFill>
              </a:rPr>
            </a:br>
            <a:endParaRPr lang="en-US" dirty="0">
              <a:solidFill>
                <a:schemeClr val="tx1"/>
              </a:solidFill>
            </a:endParaRPr>
          </a:p>
        </p:txBody>
      </p:sp>
      <p:sp>
        <p:nvSpPr>
          <p:cNvPr id="3" name="Content Placeholder 2"/>
          <p:cNvSpPr>
            <a:spLocks noGrp="1"/>
          </p:cNvSpPr>
          <p:nvPr>
            <p:ph idx="1"/>
          </p:nvPr>
        </p:nvSpPr>
        <p:spPr/>
        <p:txBody>
          <a:bodyPr>
            <a:normAutofit lnSpcReduction="10000"/>
          </a:bodyPr>
          <a:lstStyle/>
          <a:p>
            <a:pPr algn="just"/>
            <a:r>
              <a:rPr lang="en-US" dirty="0" smtClean="0"/>
              <a:t>Public </a:t>
            </a:r>
            <a:r>
              <a:rPr lang="en-US" dirty="0"/>
              <a:t>library (also called circulating library) is a library which is accessible by the public and is generally funded from public sources (such as tax money) and may be operated by the civil servants. Taxing bodies for public libraries may be at any level from local to national central government level. The public library is an excellent model of government at its best. A locally controlled public good, it serves every individual freely, in as much or as little depth as he or she wants. (Wikipedia)</a:t>
            </a:r>
          </a:p>
          <a:p>
            <a:endParaRPr lang="en-US" dirty="0"/>
          </a:p>
        </p:txBody>
      </p:sp>
    </p:spTree>
    <p:extLst>
      <p:ext uri="{BB962C8B-B14F-4D97-AF65-F5344CB8AC3E}">
        <p14:creationId xmlns:p14="http://schemas.microsoft.com/office/powerpoint/2010/main" val="38697077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lgn="ctr" rtl="0">
              <a:spcBef>
                <a:spcPct val="0"/>
              </a:spcBef>
            </a:pPr>
            <a:r>
              <a:rPr lang="en-US" sz="3200" b="1" dirty="0" smtClean="0"/>
              <a:t>4. National Library:</a:t>
            </a:r>
            <a:br>
              <a:rPr lang="en-US" sz="3200" b="1" dirty="0" smtClean="0"/>
            </a:br>
            <a:endParaRPr lang="en-US" sz="3200" dirty="0"/>
          </a:p>
        </p:txBody>
      </p:sp>
      <p:sp>
        <p:nvSpPr>
          <p:cNvPr id="3" name="Content Placeholder 2"/>
          <p:cNvSpPr>
            <a:spLocks noGrp="1"/>
          </p:cNvSpPr>
          <p:nvPr>
            <p:ph idx="1"/>
          </p:nvPr>
        </p:nvSpPr>
        <p:spPr/>
        <p:txBody>
          <a:bodyPr>
            <a:normAutofit lnSpcReduction="10000"/>
          </a:bodyPr>
          <a:lstStyle/>
          <a:p>
            <a:pPr marL="411480" lvl="1" indent="0" algn="just">
              <a:buNone/>
            </a:pPr>
            <a:r>
              <a:rPr lang="en-US" dirty="0" smtClean="0">
                <a:solidFill>
                  <a:schemeClr val="tx1"/>
                </a:solidFill>
              </a:rPr>
              <a:t>A </a:t>
            </a:r>
            <a:r>
              <a:rPr lang="en-US" dirty="0">
                <a:solidFill>
                  <a:schemeClr val="tx1"/>
                </a:solidFill>
              </a:rPr>
              <a:t>national library is a library specifically established by the government of a country to serve as the preeminent repository of information for that country. Unlike public libraries, these rarely allow citizens to borrow books. Often, they include numerous rare, valuable, or significant works. A National Library is that library which has the duty of collecting and preserving the literature of the nation within and outside the country, Thus, National Library are those libraries whose community is the nation at large.</a:t>
            </a:r>
          </a:p>
          <a:p>
            <a:endParaRPr lang="en-US" dirty="0"/>
          </a:p>
        </p:txBody>
      </p:sp>
    </p:spTree>
    <p:extLst>
      <p:ext uri="{BB962C8B-B14F-4D97-AF65-F5344CB8AC3E}">
        <p14:creationId xmlns:p14="http://schemas.microsoft.com/office/powerpoint/2010/main" val="23341003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a:solidFill>
                  <a:schemeClr val="tx1"/>
                </a:solidFill>
              </a:rPr>
              <a:t>Children's libraries</a:t>
            </a:r>
            <a:br>
              <a:rPr lang="en-US" b="1" dirty="0">
                <a:solidFill>
                  <a:schemeClr val="tx1"/>
                </a:solidFill>
              </a:rPr>
            </a:br>
            <a:endParaRPr lang="en-US" dirty="0">
              <a:solidFill>
                <a:schemeClr val="tx1"/>
              </a:solidFill>
            </a:endParaRPr>
          </a:p>
        </p:txBody>
      </p:sp>
      <p:sp>
        <p:nvSpPr>
          <p:cNvPr id="3" name="Content Placeholder 2"/>
          <p:cNvSpPr>
            <a:spLocks noGrp="1"/>
          </p:cNvSpPr>
          <p:nvPr>
            <p:ph idx="1"/>
          </p:nvPr>
        </p:nvSpPr>
        <p:spPr/>
        <p:txBody>
          <a:bodyPr>
            <a:normAutofit lnSpcReduction="10000"/>
          </a:bodyPr>
          <a:lstStyle/>
          <a:p>
            <a:pPr algn="just"/>
            <a:r>
              <a:rPr lang="en-US" dirty="0"/>
              <a:t>Children's libraries are special collections of books intended for juvenile readers and usually kept in separate rooms of general public </a:t>
            </a:r>
            <a:r>
              <a:rPr lang="en-US" dirty="0" smtClean="0"/>
              <a:t>libraries. Some </a:t>
            </a:r>
            <a:r>
              <a:rPr lang="en-US" dirty="0"/>
              <a:t>children's libraries have entire floors or wings dedicated to them in bigger libraries while smaller ones may have a separate room or area for children. They are an educational agency seeking to acquaint the young with the world's literature and to cultivate a love for reading. Their work supplements that of the public </a:t>
            </a:r>
            <a:r>
              <a:rPr lang="en-US" dirty="0" smtClean="0"/>
              <a:t>schools.</a:t>
            </a:r>
            <a:endParaRPr lang="en-US" dirty="0"/>
          </a:p>
        </p:txBody>
      </p:sp>
    </p:spTree>
    <p:extLst>
      <p:ext uri="{BB962C8B-B14F-4D97-AF65-F5344CB8AC3E}">
        <p14:creationId xmlns:p14="http://schemas.microsoft.com/office/powerpoint/2010/main" val="41057623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a:solidFill>
                  <a:schemeClr val="tx1"/>
                </a:solidFill>
              </a:rPr>
              <a:t>Reference libraries</a:t>
            </a:r>
            <a:br>
              <a:rPr lang="en-US" b="1" dirty="0">
                <a:solidFill>
                  <a:schemeClr val="tx1"/>
                </a:solidFill>
              </a:rPr>
            </a:br>
            <a:endParaRPr lang="en-US" dirty="0">
              <a:solidFill>
                <a:schemeClr val="tx1"/>
              </a:solidFill>
            </a:endParaRPr>
          </a:p>
        </p:txBody>
      </p:sp>
      <p:sp>
        <p:nvSpPr>
          <p:cNvPr id="3" name="Content Placeholder 2"/>
          <p:cNvSpPr>
            <a:spLocks noGrp="1"/>
          </p:cNvSpPr>
          <p:nvPr>
            <p:ph idx="1"/>
          </p:nvPr>
        </p:nvSpPr>
        <p:spPr/>
        <p:txBody>
          <a:bodyPr>
            <a:normAutofit fontScale="92500" lnSpcReduction="10000"/>
          </a:bodyPr>
          <a:lstStyle/>
          <a:p>
            <a:pPr algn="just"/>
            <a:r>
              <a:rPr lang="en-US" dirty="0"/>
              <a:t>A reference library does not lend books and other items; instead, they can only be read at the library itself. Typically, such libraries are used for research purposes, for example at a university. Some items at reference libraries may be historical and even unique. Many lending libraries contain a "reference section", which holds books, such as dictionaries, which are common reference books, and are therefore not lent </a:t>
            </a:r>
            <a:r>
              <a:rPr lang="en-US" dirty="0" smtClean="0"/>
              <a:t>out. Such </a:t>
            </a:r>
            <a:r>
              <a:rPr lang="en-US" dirty="0"/>
              <a:t>reference sections may be referred to as "reading rooms", which may also include newspapers and </a:t>
            </a:r>
            <a:r>
              <a:rPr lang="en-US" dirty="0" smtClean="0"/>
              <a:t>periodicals.</a:t>
            </a:r>
            <a:endParaRPr lang="en-US" dirty="0"/>
          </a:p>
        </p:txBody>
      </p:sp>
    </p:spTree>
    <p:extLst>
      <p:ext uri="{BB962C8B-B14F-4D97-AF65-F5344CB8AC3E}">
        <p14:creationId xmlns:p14="http://schemas.microsoft.com/office/powerpoint/2010/main" val="42832433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            </a:t>
            </a:r>
            <a:r>
              <a:rPr lang="en-US" b="1" dirty="0" smtClean="0">
                <a:solidFill>
                  <a:schemeClr val="tx1"/>
                </a:solidFill>
              </a:rPr>
              <a:t>Research </a:t>
            </a:r>
            <a:r>
              <a:rPr lang="en-US" b="1" dirty="0">
                <a:solidFill>
                  <a:schemeClr val="tx1"/>
                </a:solidFill>
              </a:rPr>
              <a:t>libraries</a:t>
            </a:r>
            <a:r>
              <a:rPr lang="en-US" b="1" dirty="0"/>
              <a:t/>
            </a:r>
            <a:br>
              <a:rPr lang="en-US" b="1" dirty="0"/>
            </a:br>
            <a:endParaRPr lang="en-US" dirty="0"/>
          </a:p>
        </p:txBody>
      </p:sp>
      <p:sp>
        <p:nvSpPr>
          <p:cNvPr id="3" name="Content Placeholder 2"/>
          <p:cNvSpPr>
            <a:spLocks noGrp="1"/>
          </p:cNvSpPr>
          <p:nvPr>
            <p:ph idx="1"/>
          </p:nvPr>
        </p:nvSpPr>
        <p:spPr/>
        <p:txBody>
          <a:bodyPr>
            <a:normAutofit fontScale="92500" lnSpcReduction="10000"/>
          </a:bodyPr>
          <a:lstStyle/>
          <a:p>
            <a:pPr algn="just"/>
            <a:r>
              <a:rPr lang="en-US" dirty="0"/>
              <a:t>A research library is a collection of materials on one or more </a:t>
            </a:r>
            <a:r>
              <a:rPr lang="en-US" dirty="0" smtClean="0"/>
              <a:t>subjects. A </a:t>
            </a:r>
            <a:r>
              <a:rPr lang="en-US" dirty="0"/>
              <a:t>research library supports scholarly or scientific research and will generally include </a:t>
            </a:r>
            <a:r>
              <a:rPr lang="en-US" dirty="0">
                <a:hlinkClick r:id="rId2" tooltip="Primary source"/>
              </a:rPr>
              <a:t>primary</a:t>
            </a:r>
            <a:r>
              <a:rPr lang="en-US" dirty="0"/>
              <a:t> as well as </a:t>
            </a:r>
            <a:r>
              <a:rPr lang="en-US" dirty="0">
                <a:hlinkClick r:id="rId3" tooltip="Secondary source"/>
              </a:rPr>
              <a:t>secondary sources</a:t>
            </a:r>
            <a:r>
              <a:rPr lang="en-US" dirty="0"/>
              <a:t>; it will maintain permanent collections and attempt to provide access to all necessary materials. A research library is most often an </a:t>
            </a:r>
            <a:r>
              <a:rPr lang="en-US" dirty="0">
                <a:hlinkClick r:id="rId4" tooltip="Academic library"/>
              </a:rPr>
              <a:t>academic</a:t>
            </a:r>
            <a:r>
              <a:rPr lang="en-US" dirty="0"/>
              <a:t> or </a:t>
            </a:r>
            <a:r>
              <a:rPr lang="en-US" dirty="0">
                <a:hlinkClick r:id="rId5" tooltip="National library"/>
              </a:rPr>
              <a:t>national library</a:t>
            </a:r>
            <a:r>
              <a:rPr lang="en-US" dirty="0"/>
              <a:t>, but a large </a:t>
            </a:r>
            <a:r>
              <a:rPr lang="en-US" dirty="0">
                <a:hlinkClick r:id="rId6" tooltip="Special library"/>
              </a:rPr>
              <a:t>special library</a:t>
            </a:r>
            <a:r>
              <a:rPr lang="en-US" dirty="0"/>
              <a:t> may have a research library within its special field, and a very few of the largest public libraries also serve as research libraries</a:t>
            </a:r>
          </a:p>
        </p:txBody>
      </p:sp>
    </p:spTree>
    <p:extLst>
      <p:ext uri="{BB962C8B-B14F-4D97-AF65-F5344CB8AC3E}">
        <p14:creationId xmlns:p14="http://schemas.microsoft.com/office/powerpoint/2010/main" val="15627634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		Digital </a:t>
            </a:r>
            <a:r>
              <a:rPr lang="en-US" b="1" dirty="0"/>
              <a:t>libraries</a:t>
            </a:r>
            <a:br>
              <a:rPr lang="en-US" b="1" dirty="0"/>
            </a:br>
            <a:endParaRPr lang="en-US" dirty="0"/>
          </a:p>
        </p:txBody>
      </p:sp>
      <p:sp>
        <p:nvSpPr>
          <p:cNvPr id="3" name="Content Placeholder 2"/>
          <p:cNvSpPr>
            <a:spLocks noGrp="1"/>
          </p:cNvSpPr>
          <p:nvPr>
            <p:ph idx="1"/>
          </p:nvPr>
        </p:nvSpPr>
        <p:spPr/>
        <p:txBody>
          <a:bodyPr>
            <a:normAutofit fontScale="92500" lnSpcReduction="20000"/>
          </a:bodyPr>
          <a:lstStyle/>
          <a:p>
            <a:pPr algn="just"/>
            <a:r>
              <a:rPr lang="en-US" dirty="0"/>
              <a:t>Digital libraries are libraries that house digital resources. They are defined as an organization and not a service that provide access to digital works, have a preservation responsibility to provide future access to materials, and provides these items easily and affordably</a:t>
            </a:r>
            <a:r>
              <a:rPr lang="en-US" dirty="0" smtClean="0"/>
              <a:t>.</a:t>
            </a:r>
            <a:r>
              <a:rPr lang="en-US" dirty="0"/>
              <a:t> The definition of a digital library implies that "a digital library uses a variety of software, networking technologies and standards to facilitate access to digital content and data to a designated user community</a:t>
            </a:r>
            <a:r>
              <a:rPr lang="en-US" dirty="0" smtClean="0"/>
              <a:t>."</a:t>
            </a:r>
            <a:r>
              <a:rPr lang="en-US" dirty="0"/>
              <a:t> Access to digital libraries can be influenced by several factors, either individually or </a:t>
            </a:r>
            <a:r>
              <a:rPr lang="en-US" dirty="0" smtClean="0"/>
              <a:t>together.</a:t>
            </a:r>
            <a:endParaRPr lang="en-US" dirty="0"/>
          </a:p>
        </p:txBody>
      </p:sp>
    </p:spTree>
    <p:extLst>
      <p:ext uri="{BB962C8B-B14F-4D97-AF65-F5344CB8AC3E}">
        <p14:creationId xmlns:p14="http://schemas.microsoft.com/office/powerpoint/2010/main" val="38748892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i="1" dirty="0" smtClean="0"/>
              <a:t>Library </a:t>
            </a:r>
            <a:endParaRPr lang="en-US" b="1" i="1" dirty="0"/>
          </a:p>
        </p:txBody>
      </p:sp>
      <p:sp>
        <p:nvSpPr>
          <p:cNvPr id="3" name="Content Placeholder 2"/>
          <p:cNvSpPr>
            <a:spLocks noGrp="1"/>
          </p:cNvSpPr>
          <p:nvPr>
            <p:ph idx="1"/>
          </p:nvPr>
        </p:nvSpPr>
        <p:spPr/>
        <p:txBody>
          <a:bodyPr>
            <a:normAutofit fontScale="92500" lnSpcReduction="20000"/>
          </a:bodyPr>
          <a:lstStyle/>
          <a:p>
            <a:pPr algn="just"/>
            <a:r>
              <a:rPr lang="en-US" sz="2400" dirty="0"/>
              <a:t>a place set apart to contain books, periodicals, and other material for reading, viewing, listening, study, or reference, as a room, set of rooms, or building where books may be read or borrowed.</a:t>
            </a:r>
          </a:p>
          <a:p>
            <a:pPr algn="just"/>
            <a:r>
              <a:rPr lang="en-US" sz="2400" dirty="0"/>
              <a:t>a public body organizing and maintaining such an establishment.</a:t>
            </a:r>
          </a:p>
          <a:p>
            <a:pPr algn="just"/>
            <a:r>
              <a:rPr lang="en-US" sz="2400" dirty="0"/>
              <a:t>a collection of manuscripts, publications, and other materials for reading, viewing, listening, study, or reference.</a:t>
            </a:r>
          </a:p>
          <a:p>
            <a:pPr algn="just"/>
            <a:r>
              <a:rPr lang="en-US" sz="2400" dirty="0"/>
              <a:t>a collection of any materials for study and enjoyment, as films, musical recordings, or maps.</a:t>
            </a:r>
          </a:p>
          <a:p>
            <a:pPr algn="just"/>
            <a:r>
              <a:rPr lang="en-US" sz="2400" dirty="0"/>
              <a:t>a commercial establishment lending books for a fixed charge; a </a:t>
            </a:r>
            <a:r>
              <a:rPr lang="en-US" sz="2400" dirty="0">
                <a:hlinkClick r:id="rId2"/>
              </a:rPr>
              <a:t>lending library</a:t>
            </a:r>
            <a:r>
              <a:rPr lang="en-US" sz="2400" dirty="0"/>
              <a:t>.</a:t>
            </a:r>
          </a:p>
          <a:p>
            <a:pPr algn="just"/>
            <a:r>
              <a:rPr lang="en-US" sz="2400" dirty="0"/>
              <a:t>a series of books of similar character or alike in size, binding, etc., issued by a single publishing house</a:t>
            </a:r>
            <a:r>
              <a:rPr lang="en-US" dirty="0" smtClean="0"/>
              <a:t>.</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229600" cy="5126736"/>
          </a:xfrm>
        </p:spPr>
        <p:txBody>
          <a:bodyPr/>
          <a:lstStyle/>
          <a:p>
            <a:pPr algn="just"/>
            <a:r>
              <a:rPr lang="en-US" dirty="0"/>
              <a:t> </a:t>
            </a:r>
            <a:r>
              <a:rPr lang="en-US" sz="3600" dirty="0"/>
              <a:t>A library is a great platform which helps us in various things. We get the reference material for our homework. Research scholars get reliable content for their papers. They increase our concentration levels as we read there in peace</a:t>
            </a:r>
            <a:r>
              <a:rPr lang="en-US" dirty="0"/>
              <a:t>.</a:t>
            </a:r>
          </a:p>
        </p:txBody>
      </p:sp>
    </p:spTree>
    <p:extLst>
      <p:ext uri="{BB962C8B-B14F-4D97-AF65-F5344CB8AC3E}">
        <p14:creationId xmlns:p14="http://schemas.microsoft.com/office/powerpoint/2010/main" val="18772862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t>
            </a:r>
            <a:r>
              <a:rPr lang="en-US" dirty="0" smtClean="0">
                <a:solidFill>
                  <a:schemeClr val="tx1"/>
                </a:solidFill>
              </a:rPr>
              <a:t>Librarians</a:t>
            </a:r>
            <a:r>
              <a:rPr lang="en-US" dirty="0"/>
              <a:t/>
            </a:r>
            <a:br>
              <a:rPr lang="en-US" dirty="0"/>
            </a:br>
            <a:endParaRPr lang="en-US" dirty="0"/>
          </a:p>
        </p:txBody>
      </p:sp>
      <p:sp>
        <p:nvSpPr>
          <p:cNvPr id="3" name="Content Placeholder 2"/>
          <p:cNvSpPr>
            <a:spLocks noGrp="1"/>
          </p:cNvSpPr>
          <p:nvPr>
            <p:ph idx="1"/>
          </p:nvPr>
        </p:nvSpPr>
        <p:spPr/>
        <p:txBody>
          <a:bodyPr/>
          <a:lstStyle/>
          <a:p>
            <a:pPr algn="just"/>
            <a:r>
              <a:rPr lang="en-US" dirty="0"/>
              <a:t>A </a:t>
            </a:r>
            <a:r>
              <a:rPr lang="en-US" u="sng" dirty="0">
                <a:hlinkClick r:id="rId2"/>
              </a:rPr>
              <a:t>librarian</a:t>
            </a:r>
            <a:r>
              <a:rPr lang="en-US" dirty="0"/>
              <a:t> is a person who works in a library. Librarians help people find books and information. They can teach people how to find books and use the library. A professional librarian is a person who went to school to study library science. They can earn a degree called a Masters in Library Science.</a:t>
            </a:r>
          </a:p>
        </p:txBody>
      </p:sp>
    </p:spTree>
    <p:extLst>
      <p:ext uri="{BB962C8B-B14F-4D97-AF65-F5344CB8AC3E}">
        <p14:creationId xmlns:p14="http://schemas.microsoft.com/office/powerpoint/2010/main" val="25969259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	</a:t>
            </a:r>
            <a:r>
              <a:rPr lang="en-US" b="1" dirty="0" smtClean="0">
                <a:solidFill>
                  <a:schemeClr val="tx1"/>
                </a:solidFill>
              </a:rPr>
              <a:t>Why </a:t>
            </a:r>
            <a:r>
              <a:rPr lang="en-US" b="1" dirty="0">
                <a:solidFill>
                  <a:schemeClr val="tx1"/>
                </a:solidFill>
              </a:rPr>
              <a:t>are libraries important</a:t>
            </a:r>
            <a:r>
              <a:rPr lang="en-US" b="1" dirty="0"/>
              <a:t/>
            </a:r>
            <a:br>
              <a:rPr lang="en-US" b="1" dirty="0"/>
            </a:br>
            <a:endParaRPr lang="en-US" dirty="0"/>
          </a:p>
        </p:txBody>
      </p:sp>
      <p:sp>
        <p:nvSpPr>
          <p:cNvPr id="3" name="Content Placeholder 2"/>
          <p:cNvSpPr>
            <a:spLocks noGrp="1"/>
          </p:cNvSpPr>
          <p:nvPr>
            <p:ph idx="1"/>
          </p:nvPr>
        </p:nvSpPr>
        <p:spPr/>
        <p:txBody>
          <a:bodyPr/>
          <a:lstStyle/>
          <a:p>
            <a:pPr algn="just"/>
            <a:r>
              <a:rPr lang="en-US" sz="3200" dirty="0"/>
              <a:t>Libraries are important cornerstones of a healthy community.  Libraries give people the opportunity to find jobs, explore medical research, experience new ideas, get lost in wonderful stories, while at the same time providing a sense of place for gathering</a:t>
            </a:r>
            <a:r>
              <a:rPr lang="en-US" dirty="0"/>
              <a:t>.</a:t>
            </a:r>
          </a:p>
        </p:txBody>
      </p:sp>
    </p:spTree>
    <p:extLst>
      <p:ext uri="{BB962C8B-B14F-4D97-AF65-F5344CB8AC3E}">
        <p14:creationId xmlns:p14="http://schemas.microsoft.com/office/powerpoint/2010/main" val="42419161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tx1"/>
                </a:solidFill>
              </a:rPr>
              <a:t>Advantages</a:t>
            </a:r>
            <a:r>
              <a:rPr lang="en-US" b="1" dirty="0">
                <a:solidFill>
                  <a:schemeClr val="tx1"/>
                </a:solidFill>
              </a:rPr>
              <a:t> offered by libraries:</a:t>
            </a:r>
            <a:r>
              <a:rPr lang="en-US" dirty="0"/>
              <a:t/>
            </a:r>
            <a:br>
              <a:rPr lang="en-US" dirty="0"/>
            </a:br>
            <a:endParaRPr lang="en-US" dirty="0"/>
          </a:p>
        </p:txBody>
      </p:sp>
      <p:sp>
        <p:nvSpPr>
          <p:cNvPr id="3" name="Content Placeholder 2"/>
          <p:cNvSpPr>
            <a:spLocks noGrp="1"/>
          </p:cNvSpPr>
          <p:nvPr>
            <p:ph idx="1"/>
          </p:nvPr>
        </p:nvSpPr>
        <p:spPr/>
        <p:txBody>
          <a:bodyPr/>
          <a:lstStyle/>
          <a:p>
            <a:r>
              <a:rPr lang="en-US" b="1" dirty="0"/>
              <a:t> </a:t>
            </a:r>
            <a:r>
              <a:rPr lang="en-US" sz="3600" dirty="0" smtClean="0"/>
              <a:t>In-Depth </a:t>
            </a:r>
            <a:r>
              <a:rPr lang="en-US" sz="3600" dirty="0"/>
              <a:t>Research Resources not Available Elsewhere. ...</a:t>
            </a:r>
          </a:p>
          <a:p>
            <a:r>
              <a:rPr lang="en-US" sz="3600" dirty="0"/>
              <a:t>Curated and Quality Modern Collections. ...</a:t>
            </a:r>
          </a:p>
          <a:p>
            <a:r>
              <a:rPr lang="en-US" sz="3600" dirty="0"/>
              <a:t>Organized Tools and Resources. ...</a:t>
            </a:r>
          </a:p>
          <a:p>
            <a:r>
              <a:rPr lang="en-US" sz="3600" dirty="0"/>
              <a:t>Assistance and Help.</a:t>
            </a:r>
          </a:p>
          <a:p>
            <a:endParaRPr lang="en-US" sz="3600" dirty="0"/>
          </a:p>
        </p:txBody>
      </p:sp>
    </p:spTree>
    <p:extLst>
      <p:ext uri="{BB962C8B-B14F-4D97-AF65-F5344CB8AC3E}">
        <p14:creationId xmlns:p14="http://schemas.microsoft.com/office/powerpoint/2010/main" val="18431240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tx1"/>
                </a:solidFill>
              </a:rPr>
              <a:t>A</a:t>
            </a:r>
            <a:r>
              <a:rPr lang="en-US" dirty="0" smtClean="0">
                <a:solidFill>
                  <a:schemeClr val="tx1"/>
                </a:solidFill>
              </a:rPr>
              <a:t>dvantages</a:t>
            </a:r>
            <a:endParaRPr lang="en-US" dirty="0">
              <a:solidFill>
                <a:schemeClr val="tx1"/>
              </a:solidFill>
            </a:endParaRPr>
          </a:p>
        </p:txBody>
      </p:sp>
      <p:sp>
        <p:nvSpPr>
          <p:cNvPr id="3" name="Content Placeholder 2"/>
          <p:cNvSpPr>
            <a:spLocks noGrp="1"/>
          </p:cNvSpPr>
          <p:nvPr>
            <p:ph idx="1"/>
          </p:nvPr>
        </p:nvSpPr>
        <p:spPr/>
        <p:txBody>
          <a:bodyPr>
            <a:normAutofit/>
          </a:bodyPr>
          <a:lstStyle/>
          <a:p>
            <a:pPr algn="just"/>
            <a:r>
              <a:rPr lang="en-US" sz="3200" b="1" dirty="0"/>
              <a:t>Libraries</a:t>
            </a:r>
            <a:r>
              <a:rPr lang="en-US" sz="3200" dirty="0"/>
              <a:t> often provide quiet areas for studying, and they also often offer common areas to facilitate group study and collaboration. </a:t>
            </a:r>
            <a:endParaRPr lang="en-US" sz="3200" dirty="0" smtClean="0"/>
          </a:p>
          <a:p>
            <a:pPr algn="just"/>
            <a:r>
              <a:rPr lang="en-US" sz="3200" b="1" dirty="0" smtClean="0"/>
              <a:t>Libraries</a:t>
            </a:r>
            <a:r>
              <a:rPr lang="en-US" sz="3200" dirty="0"/>
              <a:t> often provide public facilities for access to their electronic resources and the Internet.</a:t>
            </a:r>
          </a:p>
        </p:txBody>
      </p:sp>
    </p:spTree>
    <p:extLst>
      <p:ext uri="{BB962C8B-B14F-4D97-AF65-F5344CB8AC3E}">
        <p14:creationId xmlns:p14="http://schemas.microsoft.com/office/powerpoint/2010/main" val="38397357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smtClean="0"/>
          </a:p>
          <a:p>
            <a:endParaRPr lang="en-US" dirty="0" smtClean="0"/>
          </a:p>
          <a:p>
            <a:endParaRPr lang="en-US" dirty="0" smtClean="0"/>
          </a:p>
          <a:p>
            <a:pPr algn="ctr">
              <a:buNone/>
            </a:pPr>
            <a:r>
              <a:rPr lang="en-US" sz="6600" dirty="0" smtClean="0"/>
              <a:t>Thank You</a:t>
            </a:r>
            <a:endParaRPr lang="en-US" sz="66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descr="C:\Users\HP\Desktop\222.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8601" y="1143000"/>
            <a:ext cx="8743016" cy="5486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93259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HP\Desktop\AAA.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8600" y="1143000"/>
            <a:ext cx="8763000" cy="5486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36136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t>
            </a:r>
            <a:r>
              <a:rPr lang="en-US" sz="4900" b="1" dirty="0" smtClean="0">
                <a:solidFill>
                  <a:schemeClr val="tx1"/>
                </a:solidFill>
                <a:latin typeface="Times New Roman" pitchFamily="18" charset="0"/>
                <a:cs typeface="Times New Roman" pitchFamily="18" charset="0"/>
              </a:rPr>
              <a:t>History</a:t>
            </a:r>
            <a:r>
              <a:rPr lang="en-US" dirty="0"/>
              <a:t/>
            </a:r>
            <a:br>
              <a:rPr lang="en-US" dirty="0"/>
            </a:br>
            <a:endParaRPr lang="en-US" dirty="0"/>
          </a:p>
        </p:txBody>
      </p:sp>
      <p:sp>
        <p:nvSpPr>
          <p:cNvPr id="3" name="Content Placeholder 2"/>
          <p:cNvSpPr>
            <a:spLocks noGrp="1"/>
          </p:cNvSpPr>
          <p:nvPr>
            <p:ph idx="1"/>
          </p:nvPr>
        </p:nvSpPr>
        <p:spPr/>
        <p:txBody>
          <a:bodyPr>
            <a:normAutofit fontScale="70000" lnSpcReduction="20000"/>
          </a:bodyPr>
          <a:lstStyle/>
          <a:p>
            <a:pPr algn="just"/>
            <a:r>
              <a:rPr lang="en-US" dirty="0"/>
              <a:t>The earliest known library was discovered in Iraq and belonged to the ancient civilization in Sumer. They didn't use paper books but instead wrote everything on clay tablets using a style of writing called cuneiform. These tablets are over 5,000 years old. The Library of Alexandria, in Egypt, was the largest and most important library of the ancient world. It was destroyed when the Romans conquered Egypt in 30 BC. Rome’s first public library was established by </a:t>
            </a:r>
            <a:r>
              <a:rPr lang="en-US" dirty="0" err="1"/>
              <a:t>Asinius</a:t>
            </a:r>
            <a:r>
              <a:rPr lang="en-US" dirty="0"/>
              <a:t> </a:t>
            </a:r>
            <a:r>
              <a:rPr lang="en-US" dirty="0" err="1"/>
              <a:t>Pollio</a:t>
            </a:r>
            <a:r>
              <a:rPr lang="en-US" dirty="0"/>
              <a:t> who was a lieutenant of Julius Caesar. Eventually Rome would build 28 public libraries within the city. When the Roman Empire fell in 330 AD, many books went east to the city of Byzantium where a large library was built. Other libraries were built in monasteries and public homes.</a:t>
            </a:r>
          </a:p>
          <a:p>
            <a:pPr algn="just"/>
            <a:endParaRPr lang="en-US" dirty="0"/>
          </a:p>
          <a:p>
            <a:pPr algn="just"/>
            <a:r>
              <a:rPr lang="en-US" dirty="0"/>
              <a:t>Libraries began to appear in many Islamic cities, where science and philosophy survived after the fall of the Roman Empire. Christian monks and Islamic libraries exchanged books to copy.</a:t>
            </a:r>
          </a:p>
        </p:txBody>
      </p:sp>
    </p:spTree>
    <p:extLst>
      <p:ext uri="{BB962C8B-B14F-4D97-AF65-F5344CB8AC3E}">
        <p14:creationId xmlns:p14="http://schemas.microsoft.com/office/powerpoint/2010/main" val="4821913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				Library</a:t>
            </a:r>
            <a:endParaRPr lang="en-US" dirty="0"/>
          </a:p>
        </p:txBody>
      </p:sp>
      <p:sp>
        <p:nvSpPr>
          <p:cNvPr id="3" name="Content Placeholder 2"/>
          <p:cNvSpPr>
            <a:spLocks noGrp="1"/>
          </p:cNvSpPr>
          <p:nvPr>
            <p:ph idx="1"/>
          </p:nvPr>
        </p:nvSpPr>
        <p:spPr>
          <a:xfrm>
            <a:off x="457200" y="2249424"/>
            <a:ext cx="8229600" cy="4913376"/>
          </a:xfrm>
        </p:spPr>
        <p:txBody>
          <a:bodyPr>
            <a:normAutofit/>
          </a:bodyPr>
          <a:lstStyle/>
          <a:p>
            <a:pPr algn="just"/>
            <a:r>
              <a:rPr lang="en-US" dirty="0"/>
              <a:t>A </a:t>
            </a:r>
            <a:r>
              <a:rPr lang="en-US" b="1" dirty="0"/>
              <a:t>library</a:t>
            </a:r>
            <a:r>
              <a:rPr lang="en-US" dirty="0"/>
              <a:t> is a curated collection of sources of information and similar resources, selected by experts and made accessible to a defined community for reference or borrowing, often in a quiet environment conducive to study. It provides physical or digital access to material, and may be a physical location or a virtual space, or both. </a:t>
            </a:r>
          </a:p>
        </p:txBody>
      </p:sp>
    </p:spTree>
    <p:extLst>
      <p:ext uri="{BB962C8B-B14F-4D97-AF65-F5344CB8AC3E}">
        <p14:creationId xmlns:p14="http://schemas.microsoft.com/office/powerpoint/2010/main" val="32920664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	What </a:t>
            </a:r>
            <a:r>
              <a:rPr lang="en-US" b="1" dirty="0"/>
              <a:t>is a “Library</a:t>
            </a:r>
            <a:r>
              <a:rPr lang="en-US" b="1" dirty="0" smtClean="0"/>
              <a:t>”</a:t>
            </a:r>
            <a:r>
              <a:rPr lang="en-US" dirty="0"/>
              <a:t/>
            </a:r>
            <a:br>
              <a:rPr lang="en-US" dirty="0"/>
            </a:br>
            <a:endParaRPr lang="en-US" dirty="0"/>
          </a:p>
        </p:txBody>
      </p:sp>
      <p:sp>
        <p:nvSpPr>
          <p:cNvPr id="3" name="Content Placeholder 2"/>
          <p:cNvSpPr>
            <a:spLocks noGrp="1"/>
          </p:cNvSpPr>
          <p:nvPr>
            <p:ph idx="1"/>
          </p:nvPr>
        </p:nvSpPr>
        <p:spPr>
          <a:xfrm>
            <a:off x="457200" y="2249424"/>
            <a:ext cx="8229600" cy="4456176"/>
          </a:xfrm>
        </p:spPr>
        <p:txBody>
          <a:bodyPr>
            <a:noAutofit/>
          </a:bodyPr>
          <a:lstStyle/>
          <a:p>
            <a:pPr algn="just"/>
            <a:r>
              <a:rPr lang="en-US" sz="2000" dirty="0" smtClean="0"/>
              <a:t>The </a:t>
            </a:r>
            <a:r>
              <a:rPr lang="en-US" sz="2000" dirty="0"/>
              <a:t>word "library" seems to be used in so many different aspects now, from the brick-and-mortar public library to the digital library. Public libraries—and indeed, all libraries--are changing and dynamic places where librarians help people find the best source of information whether it's a  book,  a web site, or database entry.</a:t>
            </a:r>
          </a:p>
          <a:p>
            <a:pPr algn="just"/>
            <a:r>
              <a:rPr lang="en-US" sz="2000" dirty="0"/>
              <a:t>In </a:t>
            </a:r>
            <a:r>
              <a:rPr lang="en-US" sz="2000" i="1" dirty="0"/>
              <a:t>The Librarian’s Book of Lists</a:t>
            </a:r>
            <a:r>
              <a:rPr lang="en-US" sz="2000" dirty="0"/>
              <a:t> (Chicago: ALA, 2010), George </a:t>
            </a:r>
            <a:r>
              <a:rPr lang="en-US" sz="2000" dirty="0" err="1"/>
              <a:t>Eberhart</a:t>
            </a:r>
            <a:r>
              <a:rPr lang="en-US" sz="2000" dirty="0"/>
              <a:t> offers this definition: </a:t>
            </a:r>
          </a:p>
          <a:p>
            <a:pPr algn="just"/>
            <a:r>
              <a:rPr lang="en-US" sz="2000" dirty="0" smtClean="0"/>
              <a:t>"A library is a collection of resources in a variety of formats that is (1) organized by information professionals or other experts who (2) provide convenient physical, digital, bibliographic, or intellectual access and (3) offer targeted services and programs (4) with the mission of educating, informing, or entertaining a variety of audiences (5) and the goal of stimulating individual learning and advancing society as a whole." </a:t>
            </a:r>
          </a:p>
          <a:p>
            <a:pPr algn="just"/>
            <a:endParaRPr lang="en-US" sz="2000" dirty="0"/>
          </a:p>
        </p:txBody>
      </p:sp>
    </p:spTree>
    <p:extLst>
      <p:ext uri="{BB962C8B-B14F-4D97-AF65-F5344CB8AC3E}">
        <p14:creationId xmlns:p14="http://schemas.microsoft.com/office/powerpoint/2010/main" val="13985468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4900" dirty="0"/>
              <a:t> </a:t>
            </a:r>
            <a:r>
              <a:rPr lang="en-US" sz="4900" dirty="0" smtClean="0"/>
              <a:t>  </a:t>
            </a:r>
            <a:r>
              <a:rPr lang="en-US" sz="4900" b="1" dirty="0"/>
              <a:t>Types of Library:</a:t>
            </a:r>
            <a:r>
              <a:rPr lang="en-US" b="1" dirty="0"/>
              <a:t/>
            </a:r>
            <a:br>
              <a:rPr lang="en-US" b="1" dirty="0"/>
            </a:br>
            <a:endParaRPr lang="en-US" dirty="0"/>
          </a:p>
        </p:txBody>
      </p:sp>
      <p:sp>
        <p:nvSpPr>
          <p:cNvPr id="3" name="Content Placeholder 2"/>
          <p:cNvSpPr>
            <a:spLocks noGrp="1"/>
          </p:cNvSpPr>
          <p:nvPr>
            <p:ph idx="1"/>
          </p:nvPr>
        </p:nvSpPr>
        <p:spPr/>
        <p:txBody>
          <a:bodyPr/>
          <a:lstStyle/>
          <a:p>
            <a:r>
              <a:rPr lang="en-US" dirty="0" smtClean="0"/>
              <a:t>According </a:t>
            </a:r>
            <a:r>
              <a:rPr lang="en-US" dirty="0"/>
              <a:t>to the mode of services rendered to the readers; libraries are broadly divided into four </a:t>
            </a:r>
            <a:r>
              <a:rPr lang="en-US" dirty="0" smtClean="0"/>
              <a:t>types:</a:t>
            </a:r>
          </a:p>
          <a:p>
            <a:pPr marL="109728" indent="0">
              <a:buNone/>
            </a:pPr>
            <a:r>
              <a:rPr lang="en-US" dirty="0" smtClean="0"/>
              <a:t>1</a:t>
            </a:r>
            <a:r>
              <a:rPr lang="en-US" dirty="0"/>
              <a:t>. Academic Library,</a:t>
            </a:r>
          </a:p>
          <a:p>
            <a:pPr marL="109728" indent="0">
              <a:buNone/>
            </a:pPr>
            <a:r>
              <a:rPr lang="en-US" dirty="0"/>
              <a:t>2. Special Library,</a:t>
            </a:r>
          </a:p>
          <a:p>
            <a:pPr marL="109728" indent="0">
              <a:buNone/>
            </a:pPr>
            <a:r>
              <a:rPr lang="en-US" dirty="0"/>
              <a:t>3. Public Library, and</a:t>
            </a:r>
          </a:p>
          <a:p>
            <a:pPr marL="109728" indent="0">
              <a:buNone/>
            </a:pPr>
            <a:r>
              <a:rPr lang="en-US" dirty="0"/>
              <a:t>4. National Library.</a:t>
            </a:r>
          </a:p>
        </p:txBody>
      </p:sp>
    </p:spTree>
    <p:extLst>
      <p:ext uri="{BB962C8B-B14F-4D97-AF65-F5344CB8AC3E}">
        <p14:creationId xmlns:p14="http://schemas.microsoft.com/office/powerpoint/2010/main" val="39971117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Academic Library</a:t>
            </a:r>
            <a:endParaRPr lang="en-US" dirty="0"/>
          </a:p>
        </p:txBody>
      </p:sp>
      <p:sp>
        <p:nvSpPr>
          <p:cNvPr id="3" name="Content Placeholder 2"/>
          <p:cNvSpPr>
            <a:spLocks noGrp="1"/>
          </p:cNvSpPr>
          <p:nvPr>
            <p:ph idx="1"/>
          </p:nvPr>
        </p:nvSpPr>
        <p:spPr/>
        <p:txBody>
          <a:bodyPr>
            <a:normAutofit/>
          </a:bodyPr>
          <a:lstStyle/>
          <a:p>
            <a:pPr marL="411480" lvl="1" indent="0" algn="just">
              <a:buNone/>
            </a:pPr>
            <a:r>
              <a:rPr lang="en-US" dirty="0" smtClean="0">
                <a:solidFill>
                  <a:schemeClr val="tx1"/>
                </a:solidFill>
              </a:rPr>
              <a:t>1.Academic </a:t>
            </a:r>
            <a:r>
              <a:rPr lang="en-US" dirty="0">
                <a:solidFill>
                  <a:schemeClr val="tx1"/>
                </a:solidFill>
              </a:rPr>
              <a:t>library is the library which is attached to academic institutions like schools, colleges and universities. An academic library serves more specifically the students, research scholars, teachers and staff of the academic institution. Main objective of an academic library is to give maximum learning materials to its clientele so that they may be fully educated in their respective level. Academic libraries are categorized into school libraries, college libraries and university libraries.</a:t>
            </a:r>
          </a:p>
          <a:p>
            <a:pPr marL="109728" indent="0">
              <a:buNone/>
            </a:pPr>
            <a:endParaRPr lang="en-US" dirty="0"/>
          </a:p>
        </p:txBody>
      </p:sp>
    </p:spTree>
    <p:extLst>
      <p:ext uri="{BB962C8B-B14F-4D97-AF65-F5344CB8AC3E}">
        <p14:creationId xmlns:p14="http://schemas.microsoft.com/office/powerpoint/2010/main" val="272708743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540</TotalTime>
  <Words>944</Words>
  <Application>Microsoft Office PowerPoint</Application>
  <PresentationFormat>On-screen Show (4:3)</PresentationFormat>
  <Paragraphs>72</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Urban</vt:lpstr>
      <vt:lpstr>Concept of library </vt:lpstr>
      <vt:lpstr>Library </vt:lpstr>
      <vt:lpstr>PowerPoint Presentation</vt:lpstr>
      <vt:lpstr>PowerPoint Presentation</vt:lpstr>
      <vt:lpstr>   History </vt:lpstr>
      <vt:lpstr>    Library</vt:lpstr>
      <vt:lpstr> What is a “Library” </vt:lpstr>
      <vt:lpstr>   Types of Library: </vt:lpstr>
      <vt:lpstr>Academic Library</vt:lpstr>
      <vt:lpstr>  A. School Library:</vt:lpstr>
      <vt:lpstr>  B. College Library:</vt:lpstr>
      <vt:lpstr>PowerPoint Presentation</vt:lpstr>
      <vt:lpstr>PowerPoint Presentation</vt:lpstr>
      <vt:lpstr>3. Public Library: </vt:lpstr>
      <vt:lpstr>4. National Library: </vt:lpstr>
      <vt:lpstr>Children's libraries </vt:lpstr>
      <vt:lpstr>Reference libraries </vt:lpstr>
      <vt:lpstr>            Research libraries </vt:lpstr>
      <vt:lpstr>  Digital libraries </vt:lpstr>
      <vt:lpstr>PowerPoint Presentation</vt:lpstr>
      <vt:lpstr>   Librarians </vt:lpstr>
      <vt:lpstr> Why are libraries important </vt:lpstr>
      <vt:lpstr>Advantages offered by libraries: </vt:lpstr>
      <vt:lpstr>Advantages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USE OF INFORMATION AND COMMUNICATION TECHNOLOGY (ICT) IN THE LIBRARY (LIBRARY AUTOMATION)</dc:title>
  <dc:creator>admin</dc:creator>
  <cp:lastModifiedBy>Windows User</cp:lastModifiedBy>
  <cp:revision>79</cp:revision>
  <dcterms:created xsi:type="dcterms:W3CDTF">2016-03-26T20:50:00Z</dcterms:created>
  <dcterms:modified xsi:type="dcterms:W3CDTF">2020-10-27T03:08:12Z</dcterms:modified>
</cp:coreProperties>
</file>