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67"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 id="294" r:id="rId40"/>
    <p:sldId id="295" r:id="rId41"/>
    <p:sldId id="296" r:id="rId42"/>
    <p:sldId id="297" r:id="rId43"/>
    <p:sldId id="298" r:id="rId44"/>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70" d="100"/>
          <a:sy n="70" d="100"/>
        </p:scale>
        <p:origin x="660" y="5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ableStyles" Target="tableStyle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viewProps" Target="viewProps.xml"/><Relationship Id="rId20" Type="http://schemas.openxmlformats.org/officeDocument/2006/relationships/slide" Target="slides/slide19.xml"/><Relationship Id="rId41" Type="http://schemas.openxmlformats.org/officeDocument/2006/relationships/slide" Target="slides/slide40.xml"/></Relationships>
</file>

<file path=ppt/slideLayouts/_rels/slideLayout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16934" y="0"/>
            <a:ext cx="12231160" cy="6856214"/>
            <a:chOff x="-16934" y="0"/>
            <a:chExt cx="12231160" cy="6856214"/>
          </a:xfrm>
        </p:grpSpPr>
        <p:pic>
          <p:nvPicPr>
            <p:cNvPr id="16" name="Picture 15" descr="HD-PanelTitleR1.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6" name="Rectangle 25"/>
            <p:cNvSpPr/>
            <p:nvPr/>
          </p:nvSpPr>
          <p:spPr>
            <a:xfrm>
              <a:off x="2328332" y="1540931"/>
              <a:ext cx="7543802" cy="3835401"/>
            </a:xfrm>
            <a:prstGeom prst="rect">
              <a:avLst/>
            </a:prstGeom>
            <a:noFill/>
            <a:ln w="15875">
              <a:miter lim="800000"/>
            </a:ln>
          </p:spPr>
          <p:style>
            <a:lnRef idx="1">
              <a:schemeClr val="accent1"/>
            </a:lnRef>
            <a:fillRef idx="3">
              <a:schemeClr val="accent1"/>
            </a:fillRef>
            <a:effectRef idx="2">
              <a:schemeClr val="accent1"/>
            </a:effectRef>
            <a:fontRef idx="minor">
              <a:schemeClr val="lt1"/>
            </a:fontRef>
          </p:style>
        </p:sp>
        <p:pic>
          <p:nvPicPr>
            <p:cNvPr id="17" name="Picture 16"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16934" y="3147609"/>
              <a:ext cx="2478024" cy="612648"/>
            </a:xfrm>
            <a:prstGeom prst="rect">
              <a:avLst/>
            </a:prstGeom>
          </p:spPr>
        </p:pic>
        <p:pic>
          <p:nvPicPr>
            <p:cNvPr id="20" name="Picture 19"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9736202" y="3147609"/>
              <a:ext cx="2478024" cy="612648"/>
            </a:xfrm>
            <a:prstGeom prst="rect">
              <a:avLst/>
            </a:prstGeom>
          </p:spPr>
        </p:pic>
      </p:grpSp>
      <p:sp>
        <p:nvSpPr>
          <p:cNvPr id="2" name="Title 1"/>
          <p:cNvSpPr>
            <a:spLocks noGrp="1"/>
          </p:cNvSpPr>
          <p:nvPr>
            <p:ph type="ctrTitle"/>
          </p:nvPr>
        </p:nvSpPr>
        <p:spPr>
          <a:xfrm>
            <a:off x="2692398" y="1871131"/>
            <a:ext cx="6815669" cy="1515533"/>
          </a:xfrm>
        </p:spPr>
        <p:txBody>
          <a:bodyPr anchor="b">
            <a:noAutofit/>
          </a:bodyPr>
          <a:lstStyle>
            <a:lvl1pPr algn="ctr">
              <a:defRPr sz="5400">
                <a:effectLst/>
              </a:defRPr>
            </a:lvl1pPr>
          </a:lstStyle>
          <a:p>
            <a:r>
              <a:rPr lang="en-US" smtClean="0"/>
              <a:t>Click to edit Master title style</a:t>
            </a:r>
            <a:endParaRPr lang="en-US" dirty="0"/>
          </a:p>
        </p:txBody>
      </p:sp>
      <p:sp>
        <p:nvSpPr>
          <p:cNvPr id="3" name="Subtitle 2"/>
          <p:cNvSpPr>
            <a:spLocks noGrp="1"/>
          </p:cNvSpPr>
          <p:nvPr>
            <p:ph type="subTitle" idx="1"/>
          </p:nvPr>
        </p:nvSpPr>
        <p:spPr>
          <a:xfrm>
            <a:off x="2692398" y="3657597"/>
            <a:ext cx="6815669" cy="1320802"/>
          </a:xfrm>
        </p:spPr>
        <p:txBody>
          <a:bodyPr anchor="t">
            <a:normAutofit/>
          </a:bodyPr>
          <a:lstStyle>
            <a:lvl1pPr marL="0" indent="0" algn="ctr">
              <a:buNone/>
              <a:defRPr sz="21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a:xfrm>
            <a:off x="7983232" y="5037663"/>
            <a:ext cx="897467" cy="279400"/>
          </a:xfrm>
        </p:spPr>
        <p:txBody>
          <a:bodyPr/>
          <a:lstStyle/>
          <a:p>
            <a:fld id="{08B9EBBA-996F-894A-B54A-D6246ED52CEA}" type="datetimeFigureOut">
              <a:rPr lang="en-US" smtClean="0"/>
              <a:pPr/>
              <a:t>10/26/2020</a:t>
            </a:fld>
            <a:endParaRPr lang="en-US" dirty="0"/>
          </a:p>
        </p:txBody>
      </p:sp>
      <p:sp>
        <p:nvSpPr>
          <p:cNvPr id="5" name="Footer Placeholder 4"/>
          <p:cNvSpPr>
            <a:spLocks noGrp="1"/>
          </p:cNvSpPr>
          <p:nvPr>
            <p:ph type="ftr" sz="quarter" idx="11"/>
          </p:nvPr>
        </p:nvSpPr>
        <p:spPr>
          <a:xfrm>
            <a:off x="2692397" y="5037663"/>
            <a:ext cx="5214635" cy="279400"/>
          </a:xfrm>
        </p:spPr>
        <p:txBody>
          <a:bodyPr/>
          <a:lstStyle/>
          <a:p>
            <a:endParaRPr lang="en-US" dirty="0"/>
          </a:p>
        </p:txBody>
      </p:sp>
      <p:sp>
        <p:nvSpPr>
          <p:cNvPr id="6" name="Slide Number Placeholder 5"/>
          <p:cNvSpPr>
            <a:spLocks noGrp="1"/>
          </p:cNvSpPr>
          <p:nvPr>
            <p:ph type="sldNum" sz="quarter" idx="12"/>
          </p:nvPr>
        </p:nvSpPr>
        <p:spPr>
          <a:xfrm>
            <a:off x="8956900" y="5037663"/>
            <a:ext cx="551167" cy="279400"/>
          </a:xfrm>
        </p:spPr>
        <p:txBody>
          <a:bodyPr/>
          <a:lstStyle/>
          <a:p>
            <a:fld id="{D57F1E4F-1CFF-5643-939E-217C01CDF565}" type="slidenum">
              <a:rPr lang="en-US" smtClean="0"/>
              <a:pPr/>
              <a:t>‹#›</a:t>
            </a:fld>
            <a:endParaRPr lang="en-US" dirty="0"/>
          </a:p>
        </p:txBody>
      </p:sp>
      <p:cxnSp>
        <p:nvCxnSpPr>
          <p:cNvPr id="15" name="Straight Connector 14"/>
          <p:cNvCxnSpPr/>
          <p:nvPr/>
        </p:nvCxnSpPr>
        <p:spPr>
          <a:xfrm>
            <a:off x="2692399" y="3522131"/>
            <a:ext cx="6815668" cy="0"/>
          </a:xfrm>
          <a:prstGeom prst="line">
            <a:avLst/>
          </a:prstGeom>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39467920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95401" y="4815415"/>
            <a:ext cx="9609666" cy="566738"/>
          </a:xfrm>
        </p:spPr>
        <p:txBody>
          <a:bodyPr anchor="b">
            <a:normAutofit/>
          </a:bodyPr>
          <a:lstStyle>
            <a:lvl1pPr algn="ctr">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041427" y="1041399"/>
            <a:ext cx="10105972" cy="3335869"/>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295401" y="5382153"/>
            <a:ext cx="9609666" cy="493712"/>
          </a:xfrm>
        </p:spPr>
        <p:txBody>
          <a:bodyPr>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18C79C5D-2A6F-F04D-97DA-BEF2467B64E4}" type="datetimeFigureOut">
              <a:rPr lang="en-US" smtClean="0"/>
              <a:pPr/>
              <a:t>10/26/2020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403838140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303868" y="982132"/>
            <a:ext cx="9592732" cy="2954868"/>
          </a:xfrm>
        </p:spPr>
        <p:txBody>
          <a:bodyPr anchor="ctr">
            <a:normAutofit/>
          </a:bodyPr>
          <a:lstStyle>
            <a:lvl1pPr algn="ctr">
              <a:defRPr sz="32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303868" y="4343399"/>
            <a:ext cx="9592732"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09B482E8-6E0E-1B4F-B1FD-C69DB9E858D9}" type="datetimeFigureOut">
              <a:rPr lang="en-US" smtClean="0"/>
              <a:pPr/>
              <a:t>10/26/2020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cxnSp>
        <p:nvCxnSpPr>
          <p:cNvPr id="15" name="Straight Connector 14"/>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328009179"/>
      </p:ext>
    </p:extLst>
  </p:cSld>
  <p:clrMapOvr>
    <a:masterClrMapping/>
  </p:clrMapOvr>
  <p:hf sldNum="0" hdr="0" ftr="0" dt="0"/>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370668"/>
          </a:xfrm>
        </p:spPr>
        <p:txBody>
          <a:bodyPr anchor="ctr">
            <a:normAutofit/>
          </a:bodyPr>
          <a:lstStyle>
            <a:lvl1pPr algn="ctr">
              <a:defRPr sz="3200" b="0" cap="none">
                <a:solidFill>
                  <a:schemeClr val="tx1"/>
                </a:solidFill>
              </a:defRPr>
            </a:lvl1pPr>
          </a:lstStyle>
          <a:p>
            <a:r>
              <a:rPr lang="en-US" smtClean="0"/>
              <a:t>Click to edit Master title style</a:t>
            </a:r>
            <a:endParaRPr lang="en-US" dirty="0"/>
          </a:p>
        </p:txBody>
      </p:sp>
      <p:sp>
        <p:nvSpPr>
          <p:cNvPr id="10" name="Text Placeholder 9"/>
          <p:cNvSpPr>
            <a:spLocks noGrp="1"/>
          </p:cNvSpPr>
          <p:nvPr>
            <p:ph type="body" sz="quarter" idx="13"/>
          </p:nvPr>
        </p:nvSpPr>
        <p:spPr>
          <a:xfrm>
            <a:off x="1674812" y="3352800"/>
            <a:ext cx="8839202" cy="584200"/>
          </a:xfrm>
        </p:spPr>
        <p:txBody>
          <a:bodyPr anchor="ctr">
            <a:normAutofit/>
          </a:bodyPr>
          <a:lstStyle>
            <a:lvl1pPr marL="0" indent="0" algn="r">
              <a:buFontTx/>
              <a:buNone/>
              <a:defRPr sz="20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Edit Master text styles</a:t>
            </a:r>
          </a:p>
        </p:txBody>
      </p:sp>
      <p:sp>
        <p:nvSpPr>
          <p:cNvPr id="3" name="Text Placeholder 2"/>
          <p:cNvSpPr>
            <a:spLocks noGrp="1"/>
          </p:cNvSpPr>
          <p:nvPr>
            <p:ph type="body" idx="1"/>
          </p:nvPr>
        </p:nvSpPr>
        <p:spPr>
          <a:xfrm>
            <a:off x="1295401" y="4343399"/>
            <a:ext cx="9609666"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8DFA1846-DA80-1C48-A609-854EA85C59AD}" type="datetimeFigureOut">
              <a:rPr lang="en-US" smtClean="0"/>
              <a:pPr/>
              <a:t>10/26/2020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
        <p:nvSpPr>
          <p:cNvPr id="14" name="TextBox 13"/>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10600267" y="2827870"/>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19" name="Straight Connector 18"/>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24216253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295402" y="3308581"/>
            <a:ext cx="9609668" cy="1468800"/>
          </a:xfrm>
        </p:spPr>
        <p:txBody>
          <a:bodyPr anchor="b">
            <a:normAutofit/>
          </a:bodyPr>
          <a:lstStyle>
            <a:lvl1pPr algn="l">
              <a:defRPr sz="32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295401" y="4777381"/>
            <a:ext cx="9609668" cy="860400"/>
          </a:xfrm>
        </p:spPr>
        <p:txBody>
          <a:bodyPr anchor="t">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FBF54567-0DE4-3F47-BF90-CB84690072F9}" type="datetimeFigureOut">
              <a:rPr lang="en-US" smtClean="0"/>
              <a:pPr/>
              <a:t>10/26/2020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0640818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243668"/>
          </a:xfrm>
        </p:spPr>
        <p:txBody>
          <a:bodyPr anchor="ctr">
            <a:normAutofit/>
          </a:bodyPr>
          <a:lstStyle>
            <a:lvl1pPr algn="ctr">
              <a:defRPr sz="3200" b="0" cap="none">
                <a:solidFill>
                  <a:schemeClr val="tx1"/>
                </a:solidFill>
              </a:defRPr>
            </a:lvl1pPr>
          </a:lstStyle>
          <a:p>
            <a:r>
              <a:rPr lang="en-US" smtClean="0"/>
              <a:t>Click to edit Master title style</a:t>
            </a:r>
            <a:endParaRPr lang="en-US" dirty="0"/>
          </a:p>
        </p:txBody>
      </p:sp>
      <p:sp>
        <p:nvSpPr>
          <p:cNvPr id="23" name="Text Placeholder 2"/>
          <p:cNvSpPr>
            <a:spLocks noGrp="1"/>
          </p:cNvSpPr>
          <p:nvPr>
            <p:ph type="body" idx="13"/>
          </p:nvPr>
        </p:nvSpPr>
        <p:spPr>
          <a:xfrm>
            <a:off x="1295401" y="3639312"/>
            <a:ext cx="9609668" cy="886968"/>
          </a:xfrm>
        </p:spPr>
        <p:txBody>
          <a:bodyPr anchor="b">
            <a:normAutofit/>
          </a:bodyPr>
          <a:lstStyle>
            <a:lvl1pPr marL="0" indent="0" algn="l">
              <a:spcBef>
                <a:spcPts val="0"/>
              </a:spcBef>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3" name="Text Placeholder 2"/>
          <p:cNvSpPr>
            <a:spLocks noGrp="1"/>
          </p:cNvSpPr>
          <p:nvPr>
            <p:ph type="body" idx="1"/>
          </p:nvPr>
        </p:nvSpPr>
        <p:spPr>
          <a:xfrm>
            <a:off x="1295401" y="4529667"/>
            <a:ext cx="9609668" cy="13462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09B482E8-6E0E-1B4F-B1FD-C69DB9E858D9}" type="datetimeFigureOut">
              <a:rPr lang="en-US" smtClean="0"/>
              <a:pPr/>
              <a:t>10/26/2020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
        <p:nvSpPr>
          <p:cNvPr id="12" name="TextBox 11"/>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3" name="TextBox 12"/>
          <p:cNvSpPr txBox="1"/>
          <p:nvPr/>
        </p:nvSpPr>
        <p:spPr>
          <a:xfrm>
            <a:off x="10600267" y="259926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26" name="Straight Connector 25"/>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484406584"/>
      </p:ext>
    </p:extLst>
  </p:cSld>
  <p:clrMapOvr>
    <a:masterClrMapping/>
  </p:clrMapOvr>
  <p:hf sldNum="0" hdr="0" ftr="0" dt="0"/>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1295401" y="982132"/>
            <a:ext cx="9609666" cy="2243668"/>
          </a:xfrm>
        </p:spPr>
        <p:txBody>
          <a:bodyPr vert="horz" lIns="91440" tIns="45720" rIns="91440" bIns="45720" rtlCol="0" anchor="ctr">
            <a:normAutofit/>
          </a:bodyPr>
          <a:lstStyle>
            <a:lvl1pPr>
              <a:defRPr lang="en-US" b="0" dirty="0"/>
            </a:lvl1pPr>
          </a:lstStyle>
          <a:p>
            <a:pPr marL="0" lvl="0"/>
            <a:r>
              <a:rPr lang="en-US" smtClean="0"/>
              <a:t>Click to edit Master title style</a:t>
            </a:r>
            <a:endParaRPr lang="en-US" dirty="0"/>
          </a:p>
        </p:txBody>
      </p:sp>
      <p:sp>
        <p:nvSpPr>
          <p:cNvPr id="20" name="Text Placeholder 2"/>
          <p:cNvSpPr>
            <a:spLocks noGrp="1"/>
          </p:cNvSpPr>
          <p:nvPr>
            <p:ph type="body" idx="13"/>
          </p:nvPr>
        </p:nvSpPr>
        <p:spPr>
          <a:xfrm>
            <a:off x="1295401" y="3630168"/>
            <a:ext cx="9609668" cy="841248"/>
          </a:xfrm>
        </p:spPr>
        <p:txBody>
          <a:bodyPr anchor="b">
            <a:normAutofit/>
          </a:bodyPr>
          <a:lstStyle>
            <a:lvl1pPr marL="0" indent="0" algn="l">
              <a:spcBef>
                <a:spcPts val="0"/>
              </a:spcBef>
              <a:buNone/>
              <a:defRPr sz="2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3" name="Text Placeholder 2"/>
          <p:cNvSpPr>
            <a:spLocks noGrp="1"/>
          </p:cNvSpPr>
          <p:nvPr>
            <p:ph type="body" idx="1"/>
          </p:nvPr>
        </p:nvSpPr>
        <p:spPr>
          <a:xfrm>
            <a:off x="1295400" y="4470399"/>
            <a:ext cx="9609670" cy="1405467"/>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09B482E8-6E0E-1B4F-B1FD-C69DB9E858D9}" type="datetimeFigureOut">
              <a:rPr lang="en-US" smtClean="0"/>
              <a:pPr/>
              <a:t>10/26/2020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cxnSp>
        <p:nvCxnSpPr>
          <p:cNvPr id="15" name="Straight Connector 14"/>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4153525930"/>
      </p:ext>
    </p:extLst>
  </p:cSld>
  <p:clrMapOvr>
    <a:masterClrMapping/>
  </p:clrMapOvr>
  <p:hf sldNum="0" hdr="0" ftr="0" dt="0"/>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C6C52C72-DE31-F449-A4ED-4C594FD91407}" type="datetimeFigureOut">
              <a:rPr lang="en-US" smtClean="0"/>
              <a:pPr/>
              <a:t>10/26/2020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37202368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999356" y="982131"/>
            <a:ext cx="1890895" cy="4893735"/>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295398" y="982132"/>
            <a:ext cx="7433025" cy="4893734"/>
          </a:xfrm>
        </p:spPr>
        <p:txBody>
          <a:bodyPr vert="eaVert" ancho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ED62726E-379B-B349-9EED-81ED093FA806}" type="datetimeFigureOut">
              <a:rPr lang="en-US" smtClean="0"/>
              <a:pPr/>
              <a:t>10/26/2020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cxnSp>
        <p:nvCxnSpPr>
          <p:cNvPr id="14" name="Straight Connector 13"/>
          <p:cNvCxnSpPr/>
          <p:nvPr/>
        </p:nvCxnSpPr>
        <p:spPr>
          <a:xfrm>
            <a:off x="8863890" y="990600"/>
            <a:ext cx="0" cy="487680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2809343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cxnSp>
        <p:nvCxnSpPr>
          <p:cNvPr id="7" name="Straight Connector 6"/>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9B3A1323-8D79-1946-B0D7-40001CF92E9D}" type="datetimeFigureOut">
              <a:rPr lang="en-US" smtClean="0"/>
              <a:pPr/>
              <a:t>10/26/2020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80376813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015069" y="1752606"/>
            <a:ext cx="8158688" cy="1822514"/>
          </a:xfrm>
        </p:spPr>
        <p:txBody>
          <a:bodyPr anchor="b">
            <a:normAutofit/>
          </a:bodyPr>
          <a:lstStyle>
            <a:lvl1pPr algn="ctr">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2015067" y="3846051"/>
            <a:ext cx="8158690" cy="954547"/>
          </a:xfrm>
        </p:spPr>
        <p:txBody>
          <a:bodyPr anchor="t">
            <a:normAutofit/>
          </a:bodyPr>
          <a:lstStyle>
            <a:lvl1pPr marL="0" indent="0" algn="ctr">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8DFA1846-DA80-1C48-A609-854EA85C59AD}" type="datetimeFigureOut">
              <a:rPr lang="en-US" smtClean="0"/>
              <a:pPr/>
              <a:t>10/26/2020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cxnSp>
        <p:nvCxnSpPr>
          <p:cNvPr id="16" name="Straight Connector 15"/>
          <p:cNvCxnSpPr/>
          <p:nvPr/>
        </p:nvCxnSpPr>
        <p:spPr>
          <a:xfrm>
            <a:off x="2012723" y="3710585"/>
            <a:ext cx="8163380"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64500620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cxnSp>
        <p:nvCxnSpPr>
          <p:cNvPr id="8" name="Straight Connector 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298448" y="2560320"/>
            <a:ext cx="4718304" cy="3310128"/>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181344" y="2560320"/>
            <a:ext cx="4718304" cy="3310128"/>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57302355-E14B-8545-A8F8-0FE83CC9D524}" type="datetimeFigureOut">
              <a:rPr lang="en-US" smtClean="0"/>
              <a:pPr/>
              <a:t>10/26/2020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00496098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1295400" y="2658533"/>
            <a:ext cx="4718304" cy="576262"/>
          </a:xfrm>
        </p:spPr>
        <p:txBody>
          <a:bodyPr anchor="b">
            <a:noAutofit/>
          </a:bodyPr>
          <a:lstStyle>
            <a:lvl1pPr marL="0" indent="0">
              <a:spcBef>
                <a:spcPts val="672"/>
              </a:spcBef>
              <a:spcAft>
                <a:spcPts val="600"/>
              </a:spcAft>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1295400" y="3243262"/>
            <a:ext cx="4718304" cy="2632605"/>
          </a:xfrm>
        </p:spPr>
        <p:txBody>
          <a:bodyPr anchor="t">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180670" y="2658533"/>
            <a:ext cx="4718304" cy="576262"/>
          </a:xfrm>
        </p:spPr>
        <p:txBody>
          <a:bodyPr anchor="b">
            <a:noAutofit/>
          </a:bodyPr>
          <a:lstStyle>
            <a:lvl1pPr marL="0" indent="0">
              <a:spcBef>
                <a:spcPts val="672"/>
              </a:spcBef>
              <a:spcAft>
                <a:spcPts val="600"/>
              </a:spcAft>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180670" y="3243262"/>
            <a:ext cx="4718304" cy="2632605"/>
          </a:xfrm>
        </p:spPr>
        <p:txBody>
          <a:bodyPr anchor="t">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02640F58-564D-2B4F-AE67-E407BA4FCF45}" type="datetimeFigureOut">
              <a:rPr lang="en-US" smtClean="0"/>
              <a:pPr/>
              <a:t>10/26/2020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smtClean="0"/>
              <a:pPr/>
              <a:t>‹#›</a:t>
            </a:fld>
            <a:endParaRPr lang="en-US" dirty="0"/>
          </a:p>
        </p:txBody>
      </p:sp>
      <p:cxnSp>
        <p:nvCxnSpPr>
          <p:cNvPr id="18" name="Straight Connector 1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8609365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F13A34C8-038E-2045-AF43-DF7DBB8E0E9E}" type="datetimeFigureOut">
              <a:rPr lang="en-US" smtClean="0"/>
              <a:pPr/>
              <a:t>10/26/2020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smtClean="0"/>
              <a:pPr/>
              <a:t>‹#›</a:t>
            </a:fld>
            <a:endParaRPr lang="en-US" dirty="0"/>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79311104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818C68F-D26B-8F47-958C-23B49CF8A634}" type="datetimeFigureOut">
              <a:rPr lang="en-US" smtClean="0"/>
              <a:pPr/>
              <a:t>10/26/2020</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41815037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93811" y="1388534"/>
            <a:ext cx="3718455" cy="1371600"/>
          </a:xfrm>
        </p:spPr>
        <p:txBody>
          <a:bodyPr anchor="b">
            <a:normAutofit/>
          </a:bodyPr>
          <a:lstStyle>
            <a:lvl1pPr algn="ctr">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5418668" y="982131"/>
            <a:ext cx="5469466" cy="4893735"/>
          </a:xfrm>
        </p:spPr>
        <p:txBody>
          <a:bodyPr anchor="ct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293811" y="3031065"/>
            <a:ext cx="3718455" cy="2438404"/>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D0DF5E60-9974-AC48-9591-99C2BB44B7CF}" type="datetimeFigureOut">
              <a:rPr lang="en-US" smtClean="0"/>
              <a:pPr/>
              <a:t>10/26/2020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cxnSp>
        <p:nvCxnSpPr>
          <p:cNvPr id="16" name="Straight Connector 15"/>
          <p:cNvCxnSpPr/>
          <p:nvPr/>
        </p:nvCxnSpPr>
        <p:spPr>
          <a:xfrm>
            <a:off x="1396169" y="2912533"/>
            <a:ext cx="35144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400991720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95399" y="1883832"/>
            <a:ext cx="6241816" cy="1371600"/>
          </a:xfrm>
        </p:spPr>
        <p:txBody>
          <a:bodyPr anchor="b">
            <a:normAutofit/>
          </a:bodyPr>
          <a:lstStyle>
            <a:lvl1pPr algn="ctr">
              <a:defRPr sz="2800" b="0"/>
            </a:lvl1pPr>
          </a:lstStyle>
          <a:p>
            <a:r>
              <a:rPr lang="en-US" smtClean="0"/>
              <a:t>Click to edit Master title style</a:t>
            </a:r>
            <a:endParaRPr lang="en-US" dirty="0"/>
          </a:p>
        </p:txBody>
      </p:sp>
      <p:sp>
        <p:nvSpPr>
          <p:cNvPr id="17" name="Picture Placeholder 2"/>
          <p:cNvSpPr>
            <a:spLocks noGrp="1" noChangeAspect="1"/>
          </p:cNvSpPr>
          <p:nvPr>
            <p:ph type="pic" idx="1"/>
          </p:nvPr>
        </p:nvSpPr>
        <p:spPr>
          <a:xfrm>
            <a:off x="8094831" y="1041400"/>
            <a:ext cx="3063347" cy="4775200"/>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295399" y="3255432"/>
            <a:ext cx="6241816" cy="1828800"/>
          </a:xfrm>
        </p:spPr>
        <p:txBody>
          <a:bodyPr anchor="t">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18C79C5D-2A6F-F04D-97DA-BEF2467B64E4}" type="datetimeFigureOut">
              <a:rPr lang="en-US" smtClean="0"/>
              <a:pPr/>
              <a:t>10/26/2020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63274094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3.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grpSp>
        <p:nvGrpSpPr>
          <p:cNvPr id="7" name="Group 6"/>
          <p:cNvGrpSpPr/>
          <p:nvPr/>
        </p:nvGrpSpPr>
        <p:grpSpPr>
          <a:xfrm>
            <a:off x="-15736" y="0"/>
            <a:ext cx="12229962" cy="6856214"/>
            <a:chOff x="-15736" y="0"/>
            <a:chExt cx="12229962" cy="6856214"/>
          </a:xfrm>
        </p:grpSpPr>
        <p:pic>
          <p:nvPicPr>
            <p:cNvPr id="8" name="Picture 7" descr="HD-PanelContent.png"/>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9" name="Rectangle 8"/>
            <p:cNvSpPr/>
            <p:nvPr/>
          </p:nvSpPr>
          <p:spPr>
            <a:xfrm>
              <a:off x="608012" y="609600"/>
              <a:ext cx="10972800" cy="5638800"/>
            </a:xfrm>
            <a:prstGeom prst="rect">
              <a:avLst/>
            </a:prstGeom>
            <a:noFill/>
            <a:ln w="15875" cap="flat">
              <a:miter lim="800000"/>
            </a:ln>
          </p:spPr>
          <p:style>
            <a:lnRef idx="1">
              <a:schemeClr val="accent1"/>
            </a:lnRef>
            <a:fillRef idx="3">
              <a:schemeClr val="accent1"/>
            </a:fillRef>
            <a:effectRef idx="2">
              <a:schemeClr val="accent1"/>
            </a:effectRef>
            <a:fontRef idx="minor">
              <a:schemeClr val="lt1"/>
            </a:fontRef>
          </p:style>
        </p:sp>
        <p:pic>
          <p:nvPicPr>
            <p:cNvPr id="10" name="Picture 9"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a:stretch/>
          </p:blipFill>
          <p:spPr>
            <a:xfrm>
              <a:off x="-15736" y="3153832"/>
              <a:ext cx="777240" cy="606425"/>
            </a:xfrm>
            <a:prstGeom prst="rect">
              <a:avLst/>
            </a:prstGeom>
          </p:spPr>
        </p:pic>
        <p:pic>
          <p:nvPicPr>
            <p:cNvPr id="11" name="Picture 10"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a:stretch/>
          </p:blipFill>
          <p:spPr>
            <a:xfrm>
              <a:off x="11436986" y="3153832"/>
              <a:ext cx="777240" cy="606425"/>
            </a:xfrm>
            <a:prstGeom prst="rect">
              <a:avLst/>
            </a:prstGeom>
          </p:spPr>
        </p:pic>
      </p:grpSp>
      <p:sp>
        <p:nvSpPr>
          <p:cNvPr id="2" name="Title Placeholder 1"/>
          <p:cNvSpPr>
            <a:spLocks noGrp="1"/>
          </p:cNvSpPr>
          <p:nvPr>
            <p:ph type="title"/>
          </p:nvPr>
        </p:nvSpPr>
        <p:spPr>
          <a:xfrm>
            <a:off x="1295402" y="982132"/>
            <a:ext cx="9601196" cy="1303867"/>
          </a:xfrm>
          <a:prstGeom prst="rect">
            <a:avLst/>
          </a:prstGeom>
          <a:effectLst/>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295401" y="2556932"/>
            <a:ext cx="9601196" cy="3318936"/>
          </a:xfrm>
          <a:prstGeom prst="rect">
            <a:avLst/>
          </a:prstGeom>
        </p:spPr>
        <p:txBody>
          <a:bodyPr vert="horz" lIns="91440" tIns="45720" rIns="91440" bIns="45720" rtlCol="0" anchor="t">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8677501" y="5969000"/>
            <a:ext cx="1600200"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09B482E8-6E0E-1B4F-B1FD-C69DB9E858D9}" type="datetimeFigureOut">
              <a:rPr lang="en-US" smtClean="0"/>
              <a:pPr/>
              <a:t>10/26/2020</a:t>
            </a:fld>
            <a:endParaRPr lang="en-US" dirty="0"/>
          </a:p>
        </p:txBody>
      </p:sp>
      <p:sp>
        <p:nvSpPr>
          <p:cNvPr id="5" name="Footer Placeholder 4"/>
          <p:cNvSpPr>
            <a:spLocks noGrp="1"/>
          </p:cNvSpPr>
          <p:nvPr>
            <p:ph type="ftr" sz="quarter" idx="3"/>
          </p:nvPr>
        </p:nvSpPr>
        <p:spPr>
          <a:xfrm>
            <a:off x="1295401" y="5969000"/>
            <a:ext cx="7305900" cy="279400"/>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en-US" dirty="0"/>
          </a:p>
        </p:txBody>
      </p:sp>
      <p:sp>
        <p:nvSpPr>
          <p:cNvPr id="6" name="Slide Number Placeholder 5"/>
          <p:cNvSpPr>
            <a:spLocks noGrp="1"/>
          </p:cNvSpPr>
          <p:nvPr>
            <p:ph type="sldNum" sz="quarter" idx="4"/>
          </p:nvPr>
        </p:nvSpPr>
        <p:spPr>
          <a:xfrm>
            <a:off x="10353901" y="5969000"/>
            <a:ext cx="542697"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4098529401"/>
      </p:ext>
    </p:extLst>
  </p:cSld>
  <p:clrMap bg1="lt1" tx1="dk1" bg2="lt2" tx2="dk2" accent1="accent1" accent2="accent2" accent3="accent3" accent4="accent4" accent5="accent5" accent6="accent6" hlink="hlink" folHlink="folHlink"/>
  <p:sldLayoutIdLst>
    <p:sldLayoutId id="2147483668" r:id="rId1"/>
    <p:sldLayoutId id="2147483669" r:id="rId2"/>
    <p:sldLayoutId id="2147483670" r:id="rId3"/>
    <p:sldLayoutId id="2147483671" r:id="rId4"/>
    <p:sldLayoutId id="2147483672" r:id="rId5"/>
    <p:sldLayoutId id="2147483673" r:id="rId6"/>
    <p:sldLayoutId id="2147483674" r:id="rId7"/>
    <p:sldLayoutId id="2147483675" r:id="rId8"/>
    <p:sldLayoutId id="2147483676" r:id="rId9"/>
    <p:sldLayoutId id="2147483677" r:id="rId10"/>
    <p:sldLayoutId id="2147483678" r:id="rId11"/>
    <p:sldLayoutId id="2147483679" r:id="rId12"/>
    <p:sldLayoutId id="2147483680" r:id="rId13"/>
    <p:sldLayoutId id="2147483681" r:id="rId14"/>
    <p:sldLayoutId id="2147483682" r:id="rId15"/>
    <p:sldLayoutId id="2147483683" r:id="rId16"/>
    <p:sldLayoutId id="2147483684" r:id="rId17"/>
  </p:sldLayoutIdLst>
  <p:hf sldNum="0" hdr="0" ftr="0" dt="0"/>
  <p:txStyles>
    <p:titleStyle>
      <a:lvl1pPr algn="ctr" defTabSz="457200" rtl="0" eaLnBrk="1" latinLnBrk="0" hangingPunct="1">
        <a:spcBef>
          <a:spcPct val="0"/>
        </a:spcBef>
        <a:buNone/>
        <a:defRPr sz="4400" kern="1200" cap="none">
          <a:ln w="3175" cmpd="sng">
            <a:noFill/>
          </a:ln>
          <a:solidFill>
            <a:schemeClr val="tx1">
              <a:lumMod val="85000"/>
              <a:lumOff val="15000"/>
            </a:schemeClr>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hyperlink" Target="https://image2.slideserve.com/4779364/cataloguing-of-muslim-and-pakistani-names-problem-areas-l.jpg" TargetMode="Externa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hyperlink" Target="https://image2.slideserve.com/4779364/1-surname-family-name-l.jpg" TargetMode="Externa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hyperlink" Target="https://image2.slideserve.com/4779364/2-names-associated-with-regions-localities-areas-l.jpg"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hyperlink" Target="https://image2.slideserve.com/4779364/3-compound-names-l.jpg" TargetMode="Externa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hyperlink" Target="https://image2.slideserve.com/4779364/4-abbreviations-nick-names-l.jpg" TargetMode="Externa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hyperlink" Target="https://image2.slideserve.com/4779364/5-poetic-name-l.jpg" TargetMode="Externa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hyperlink" Target="https://image2.slideserve.com/4779364/addition-of-at-the-end-of-the-name-l.jpg" TargetMode="Externa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hyperlink" Target="https://image2.slideserve.com/4779364/specific-word-as-poetic-name-l.jpg" TargetMode="Externa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hyperlink" Target="https://image2.slideserve.com/4779364/family-name-as-poetic-name-l.jpg" TargetMode="Externa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hyperlink" Target="https://image2.slideserve.com/4779364/local-name-as-poetic-name-l.jpg" TargetMode="Externa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hyperlink" Target="https://image2.slideserve.com/4779364/6-two-worded-name-a-common-names-l.jpg" TargetMode="Externa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hyperlink" Target="https://image2.slideserve.com/4779364/6-b-where-one-part-is-a-family-name-l.jpg" TargetMode="Externa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hyperlink" Target="https://image2.slideserve.com/4779364/muhammad-as-part-of-2-worded-name-l.jpg"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hyperlink" Target="https://image2.slideserve.com/4779364/7-three-worded-names-l.jpg" TargetMode="Externa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hyperlink" Target="https://image2.slideserve.com/4779364/b-first-or-last-part-is-a-family-name-l.jpg" TargetMode="Externa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hyperlink" Target="https://image2.slideserve.com/4779364/c-first-and-last-parts-are-family-or-local-names-l.jpg" TargetMode="Externa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hyperlink" Target="https://image2.slideserve.com/4779364/d-muhammad-as-part-of-a-3-worded-name-i-muhammad-as-first-name-l.jpg" TargetMode="Externa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hyperlink" Target="https://image2.slideserve.com/4779364/ii-muhammad-as-a-central-part-of-3-worded-name-l.jpg" TargetMode="Externa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hyperlink" Target="https://image2.slideserve.com/4779364/iii-muhammad-as-real-name-l.jpg" TargetMode="Externa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hyperlink" Target="https://image2.slideserve.com/4779364/8-long-names-consisted-of-more-than-3-parts-l.jpg" TargetMode="Externa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hyperlink" Target="https://image2.slideserve.com/4779364/9-honorary-awarded-given-names-title-l.jpg" TargetMode="Externa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hyperlink" Target="https://image2.slideserve.com/4779364/11-names-of-female-l.jpg"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hyperlink" Target="https://image2.slideserve.com/4779364/ii-use-of-father-s-or-husband-s-name-l.jpg" TargetMode="Externa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hyperlink" Target="https://image2.slideserve.com/4779364/slide26-l.jpg" TargetMode="Externa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hyperlink" Target="https://image2.slideserve.com/4779364/slide27-l.jpg" TargetMode="Externa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hyperlink" Target="https://image2.slideserve.com/4779364/sources-l.jpg"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Cataloguing of Pakistan and oriental names </a:t>
            </a:r>
            <a:endParaRPr lang="en-US" dirty="0"/>
          </a:p>
        </p:txBody>
      </p:sp>
      <p:sp>
        <p:nvSpPr>
          <p:cNvPr id="3" name="Subtitle 2"/>
          <p:cNvSpPr>
            <a:spLocks noGrp="1"/>
          </p:cNvSpPr>
          <p:nvPr>
            <p:ph type="subTitle" idx="1"/>
          </p:nvPr>
        </p:nvSpPr>
        <p:spPr/>
        <p:txBody>
          <a:bodyPr/>
          <a:lstStyle/>
          <a:p>
            <a:r>
              <a:rPr lang="en-US" dirty="0" smtClean="0"/>
              <a:t>Course code: 5504 </a:t>
            </a:r>
            <a:endParaRPr lang="en-US" dirty="0"/>
          </a:p>
        </p:txBody>
      </p:sp>
      <p:sp>
        <p:nvSpPr>
          <p:cNvPr id="4" name="Rectangle 3"/>
          <p:cNvSpPr/>
          <p:nvPr/>
        </p:nvSpPr>
        <p:spPr>
          <a:xfrm>
            <a:off x="5131558" y="4067033"/>
            <a:ext cx="2019869" cy="43672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tx1"/>
                </a:solidFill>
              </a:rPr>
              <a:t>Hina Ashraf</a:t>
            </a:r>
            <a:endParaRPr lang="en-US" b="1" dirty="0">
              <a:solidFill>
                <a:schemeClr val="tx1"/>
              </a:solidFill>
            </a:endParaRPr>
          </a:p>
        </p:txBody>
      </p:sp>
    </p:spTree>
    <p:extLst>
      <p:ext uri="{BB962C8B-B14F-4D97-AF65-F5344CB8AC3E}">
        <p14:creationId xmlns:p14="http://schemas.microsoft.com/office/powerpoint/2010/main" val="397679710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Nasser </a:t>
            </a:r>
            <a:r>
              <a:rPr lang="en-US" dirty="0" err="1" smtClean="0"/>
              <a:t>sharify’s</a:t>
            </a:r>
            <a:r>
              <a:rPr lang="en-US" dirty="0" smtClean="0"/>
              <a:t> work</a:t>
            </a:r>
            <a:endParaRPr lang="en-US" dirty="0"/>
          </a:p>
        </p:txBody>
      </p:sp>
      <p:sp>
        <p:nvSpPr>
          <p:cNvPr id="3" name="Content Placeholder 2"/>
          <p:cNvSpPr>
            <a:spLocks noGrp="1"/>
          </p:cNvSpPr>
          <p:nvPr>
            <p:ph idx="1"/>
          </p:nvPr>
        </p:nvSpPr>
        <p:spPr/>
        <p:txBody>
          <a:bodyPr>
            <a:normAutofit fontScale="92500"/>
          </a:bodyPr>
          <a:lstStyle/>
          <a:p>
            <a:r>
              <a:rPr lang="en-US" dirty="0" smtClean="0"/>
              <a:t>First and detailed work on cataloguing of Muslim names made by Nasser </a:t>
            </a:r>
            <a:r>
              <a:rPr lang="en-US" dirty="0"/>
              <a:t>S</a:t>
            </a:r>
            <a:r>
              <a:rPr lang="en-US" dirty="0" smtClean="0"/>
              <a:t>harify and Published by ALA in 1959.</a:t>
            </a:r>
          </a:p>
          <a:p>
            <a:r>
              <a:rPr lang="en-US" dirty="0" smtClean="0"/>
              <a:t>137 cataloguing codes</a:t>
            </a:r>
          </a:p>
          <a:p>
            <a:r>
              <a:rPr lang="en-US" dirty="0" smtClean="0"/>
              <a:t>Sixty one codes did not make any mention of the treatment of Muslim names.</a:t>
            </a:r>
          </a:p>
          <a:p>
            <a:r>
              <a:rPr lang="en-US" dirty="0" smtClean="0"/>
              <a:t>76 relating to the treatment of Muslim names under various captions.</a:t>
            </a:r>
          </a:p>
          <a:p>
            <a:r>
              <a:rPr lang="en-US" dirty="0" smtClean="0"/>
              <a:t>Sharify only selected 41 codes out of 76 for his study and 41 codes had their origin in 23 different countries.</a:t>
            </a:r>
          </a:p>
          <a:p>
            <a:endParaRPr lang="en-US" dirty="0"/>
          </a:p>
        </p:txBody>
      </p:sp>
    </p:spTree>
    <p:extLst>
      <p:ext uri="{BB962C8B-B14F-4D97-AF65-F5344CB8AC3E}">
        <p14:creationId xmlns:p14="http://schemas.microsoft.com/office/powerpoint/2010/main" val="182275073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85000" lnSpcReduction="20000"/>
          </a:bodyPr>
          <a:lstStyle/>
          <a:p>
            <a:r>
              <a:rPr lang="en-US" dirty="0" smtClean="0"/>
              <a:t>Sharify observed  </a:t>
            </a:r>
            <a:r>
              <a:rPr lang="en-US" dirty="0"/>
              <a:t>that a</a:t>
            </a:r>
            <a:r>
              <a:rPr lang="en-US" dirty="0" smtClean="0"/>
              <a:t>ll   </a:t>
            </a:r>
            <a:r>
              <a:rPr lang="en-US" dirty="0"/>
              <a:t>Muslim  </a:t>
            </a:r>
            <a:r>
              <a:rPr lang="en-US" dirty="0" smtClean="0"/>
              <a:t>personal names belonging to different nationalities, having diverse culture traits, are usually </a:t>
            </a:r>
            <a:r>
              <a:rPr lang="en-US" b="1" u="sng" dirty="0" smtClean="0"/>
              <a:t>treated under these titles</a:t>
            </a:r>
            <a:r>
              <a:rPr lang="en-US" dirty="0" smtClean="0"/>
              <a:t>. </a:t>
            </a:r>
            <a:endParaRPr lang="en-US" dirty="0"/>
          </a:p>
          <a:p>
            <a:pPr lvl="1"/>
            <a:r>
              <a:rPr lang="en-US" dirty="0" smtClean="0"/>
              <a:t>Arabic</a:t>
            </a:r>
            <a:r>
              <a:rPr lang="en-US" dirty="0"/>
              <a:t>,</a:t>
            </a:r>
            <a:r>
              <a:rPr lang="en-US" dirty="0" smtClean="0"/>
              <a:t> Turkish,  Persian writers</a:t>
            </a:r>
          </a:p>
          <a:p>
            <a:pPr lvl="1"/>
            <a:r>
              <a:rPr lang="en-US" dirty="0" smtClean="0"/>
              <a:t>Arabic and other eastern names </a:t>
            </a:r>
          </a:p>
          <a:p>
            <a:pPr lvl="1"/>
            <a:r>
              <a:rPr lang="en-US" dirty="0" smtClean="0"/>
              <a:t>Arabic names and names formed in Arabic way (Turkish, </a:t>
            </a:r>
            <a:r>
              <a:rPr lang="en-US" dirty="0" smtClean="0"/>
              <a:t>Persian) </a:t>
            </a:r>
            <a:r>
              <a:rPr lang="en-US" dirty="0" smtClean="0"/>
              <a:t>etc.</a:t>
            </a:r>
          </a:p>
          <a:p>
            <a:pPr lvl="1"/>
            <a:r>
              <a:rPr lang="en-US" dirty="0" smtClean="0"/>
              <a:t>Eastern writers</a:t>
            </a:r>
          </a:p>
          <a:p>
            <a:pPr lvl="1"/>
            <a:r>
              <a:rPr lang="en-US" dirty="0" err="1" smtClean="0"/>
              <a:t>Mohamadean</a:t>
            </a:r>
            <a:r>
              <a:rPr lang="en-US" dirty="0" smtClean="0"/>
              <a:t> writers </a:t>
            </a:r>
          </a:p>
          <a:p>
            <a:pPr lvl="1"/>
            <a:r>
              <a:rPr lang="en-US" dirty="0" err="1" smtClean="0"/>
              <a:t>Moselems</a:t>
            </a:r>
            <a:r>
              <a:rPr lang="en-US" dirty="0" smtClean="0"/>
              <a:t> names</a:t>
            </a:r>
          </a:p>
          <a:p>
            <a:pPr lvl="1"/>
            <a:r>
              <a:rPr lang="en-US" dirty="0" smtClean="0"/>
              <a:t>Names of Arabic, Persian, Turkish, Chinese, Japanese, Hebrew and other </a:t>
            </a:r>
            <a:r>
              <a:rPr lang="en-US" dirty="0" smtClean="0"/>
              <a:t>eastern </a:t>
            </a:r>
            <a:r>
              <a:rPr lang="en-US" dirty="0" smtClean="0"/>
              <a:t>writers.</a:t>
            </a:r>
          </a:p>
          <a:p>
            <a:pPr lvl="1"/>
            <a:r>
              <a:rPr lang="en-US" dirty="0" smtClean="0"/>
              <a:t>Oriental </a:t>
            </a:r>
            <a:r>
              <a:rPr lang="en-US" dirty="0" smtClean="0"/>
              <a:t>authors including </a:t>
            </a:r>
            <a:r>
              <a:rPr lang="en-US" dirty="0" smtClean="0"/>
              <a:t>Jewish, </a:t>
            </a:r>
            <a:r>
              <a:rPr lang="en-US" dirty="0" smtClean="0"/>
              <a:t>rabbis whose work are published </a:t>
            </a:r>
            <a:r>
              <a:rPr lang="en-US" dirty="0" smtClean="0"/>
              <a:t>before </a:t>
            </a:r>
            <a:r>
              <a:rPr lang="en-US" dirty="0" smtClean="0"/>
              <a:t>1700 and oriental names.</a:t>
            </a:r>
            <a:endParaRPr lang="en-US" dirty="0"/>
          </a:p>
        </p:txBody>
      </p:sp>
    </p:spTree>
    <p:extLst>
      <p:ext uri="{BB962C8B-B14F-4D97-AF65-F5344CB8AC3E}">
        <p14:creationId xmlns:p14="http://schemas.microsoft.com/office/powerpoint/2010/main" val="192000225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International conference on cataloguing principles (1961)</a:t>
            </a:r>
            <a:endParaRPr lang="en-US" dirty="0"/>
          </a:p>
        </p:txBody>
      </p:sp>
      <p:sp>
        <p:nvSpPr>
          <p:cNvPr id="3" name="Content Placeholder 2"/>
          <p:cNvSpPr>
            <a:spLocks noGrp="1"/>
          </p:cNvSpPr>
          <p:nvPr>
            <p:ph idx="1"/>
          </p:nvPr>
        </p:nvSpPr>
        <p:spPr/>
        <p:txBody>
          <a:bodyPr/>
          <a:lstStyle/>
          <a:p>
            <a:r>
              <a:rPr lang="en-US" dirty="0" smtClean="0"/>
              <a:t>Pakistan Library Association (PLA) appointed the national committee for cataloguing principles in Pakistan to prepare working paper formulating rules for cataloguing of Pakistani names.</a:t>
            </a:r>
          </a:p>
          <a:p>
            <a:r>
              <a:rPr lang="en-US" dirty="0" smtClean="0"/>
              <a:t>The conference held at </a:t>
            </a:r>
            <a:r>
              <a:rPr lang="en-US" dirty="0"/>
              <a:t>P</a:t>
            </a:r>
            <a:r>
              <a:rPr lang="en-US" dirty="0" smtClean="0"/>
              <a:t>aris in October 1961.</a:t>
            </a:r>
          </a:p>
          <a:p>
            <a:r>
              <a:rPr lang="en-US" dirty="0" smtClean="0"/>
              <a:t>Based on Anglo American cataloguing rules. </a:t>
            </a:r>
            <a:endParaRPr lang="en-US" dirty="0"/>
          </a:p>
        </p:txBody>
      </p:sp>
    </p:spTree>
    <p:extLst>
      <p:ext uri="{BB962C8B-B14F-4D97-AF65-F5344CB8AC3E}">
        <p14:creationId xmlns:p14="http://schemas.microsoft.com/office/powerpoint/2010/main" val="15525550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AACR 1 (1967)</a:t>
            </a:r>
            <a:endParaRPr lang="en-US" dirty="0"/>
          </a:p>
        </p:txBody>
      </p:sp>
      <p:sp>
        <p:nvSpPr>
          <p:cNvPr id="3" name="Content Placeholder 2"/>
          <p:cNvSpPr>
            <a:spLocks noGrp="1"/>
          </p:cNvSpPr>
          <p:nvPr>
            <p:ph idx="1"/>
          </p:nvPr>
        </p:nvSpPr>
        <p:spPr/>
        <p:txBody>
          <a:bodyPr/>
          <a:lstStyle/>
          <a:p>
            <a:r>
              <a:rPr lang="en-US" dirty="0" smtClean="0"/>
              <a:t>Rule 54 is for names in Arabic alphabet and applies to name originally written in or Romanized form the Arabic alphabet.</a:t>
            </a:r>
          </a:p>
          <a:p>
            <a:r>
              <a:rPr lang="en-US" dirty="0" smtClean="0"/>
              <a:t>It applies only to the names having no surname. </a:t>
            </a:r>
          </a:p>
          <a:p>
            <a:r>
              <a:rPr lang="en-US" dirty="0" smtClean="0"/>
              <a:t>This rule instructs to enter the name under the element or combination of </a:t>
            </a:r>
            <a:r>
              <a:rPr lang="en-US" dirty="0" smtClean="0"/>
              <a:t>elements of </a:t>
            </a:r>
            <a:r>
              <a:rPr lang="en-US" dirty="0" smtClean="0"/>
              <a:t>the name by which the person is best known as determined from reference books. In case of doubt enter the work under the last element.</a:t>
            </a:r>
          </a:p>
          <a:p>
            <a:endParaRPr lang="en-US" dirty="0"/>
          </a:p>
        </p:txBody>
      </p:sp>
    </p:spTree>
    <p:extLst>
      <p:ext uri="{BB962C8B-B14F-4D97-AF65-F5344CB8AC3E}">
        <p14:creationId xmlns:p14="http://schemas.microsoft.com/office/powerpoint/2010/main" val="427591729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AACR2 (1988) revision </a:t>
            </a:r>
            <a:endParaRPr lang="en-US" dirty="0"/>
          </a:p>
        </p:txBody>
      </p:sp>
      <p:sp>
        <p:nvSpPr>
          <p:cNvPr id="3" name="Content Placeholder 2"/>
          <p:cNvSpPr>
            <a:spLocks noGrp="1"/>
          </p:cNvSpPr>
          <p:nvPr>
            <p:ph idx="1"/>
          </p:nvPr>
        </p:nvSpPr>
        <p:spPr/>
        <p:txBody>
          <a:bodyPr/>
          <a:lstStyle/>
          <a:p>
            <a:r>
              <a:rPr lang="en-US" dirty="0" smtClean="0"/>
              <a:t>The code make elaborate attempt to study entry elements of the names (regardless of their </a:t>
            </a:r>
            <a:r>
              <a:rPr lang="en-US" dirty="0" smtClean="0"/>
              <a:t>origin) </a:t>
            </a:r>
            <a:r>
              <a:rPr lang="en-US" dirty="0" smtClean="0"/>
              <a:t>originally written in Arabic alphabet that do not contain a surname or a name performing the function of a surname. </a:t>
            </a:r>
          </a:p>
          <a:p>
            <a:r>
              <a:rPr lang="en-US" dirty="0" smtClean="0"/>
              <a:t>Rule 22.22 B1 states as follows: </a:t>
            </a:r>
          </a:p>
          <a:p>
            <a:pPr lvl="1"/>
            <a:r>
              <a:rPr lang="en-US" dirty="0" smtClean="0"/>
              <a:t>Enter a name made up of elements or combination of elements by which the person is best known. Determine this form reference sources. When there is insufficient evidence available. Enter under the first element. Refer from any part of the name not used as entry element.</a:t>
            </a:r>
          </a:p>
        </p:txBody>
      </p:sp>
    </p:spTree>
    <p:extLst>
      <p:ext uri="{BB962C8B-B14F-4D97-AF65-F5344CB8AC3E}">
        <p14:creationId xmlns:p14="http://schemas.microsoft.com/office/powerpoint/2010/main" val="244999429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LC </a:t>
            </a:r>
            <a:r>
              <a:rPr lang="en-US" dirty="0" smtClean="0"/>
              <a:t>Accession </a:t>
            </a:r>
            <a:r>
              <a:rPr lang="en-US" dirty="0" smtClean="0"/>
              <a:t>List South Asia </a:t>
            </a:r>
            <a:endParaRPr lang="en-US" dirty="0"/>
          </a:p>
        </p:txBody>
      </p:sp>
      <p:sp>
        <p:nvSpPr>
          <p:cNvPr id="3" name="Content Placeholder 2"/>
          <p:cNvSpPr>
            <a:spLocks noGrp="1"/>
          </p:cNvSpPr>
          <p:nvPr>
            <p:ph idx="1"/>
          </p:nvPr>
        </p:nvSpPr>
        <p:spPr/>
        <p:txBody>
          <a:bodyPr/>
          <a:lstStyle/>
          <a:p>
            <a:r>
              <a:rPr lang="en-US" dirty="0" smtClean="0"/>
              <a:t>Muslims names are blindly inverted.</a:t>
            </a:r>
          </a:p>
          <a:p>
            <a:r>
              <a:rPr lang="en-US" dirty="0" smtClean="0"/>
              <a:t>First, </a:t>
            </a:r>
            <a:r>
              <a:rPr lang="en-US" dirty="0" smtClean="0"/>
              <a:t>middle and last part of name selected as entry element.</a:t>
            </a:r>
            <a:endParaRPr lang="en-US" dirty="0"/>
          </a:p>
        </p:txBody>
      </p:sp>
    </p:spTree>
    <p:extLst>
      <p:ext uri="{BB962C8B-B14F-4D97-AF65-F5344CB8AC3E}">
        <p14:creationId xmlns:p14="http://schemas.microsoft.com/office/powerpoint/2010/main" val="95937068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Cataloguing of Pakistani names</a:t>
            </a:r>
            <a:endParaRPr lang="en-US" dirty="0"/>
          </a:p>
        </p:txBody>
      </p:sp>
      <p:sp>
        <p:nvSpPr>
          <p:cNvPr id="3" name="Content Placeholder 2"/>
          <p:cNvSpPr>
            <a:spLocks noGrp="1"/>
          </p:cNvSpPr>
          <p:nvPr>
            <p:ph idx="1"/>
          </p:nvPr>
        </p:nvSpPr>
        <p:spPr/>
        <p:txBody>
          <a:bodyPr/>
          <a:lstStyle/>
          <a:p>
            <a:r>
              <a:rPr lang="en-US" dirty="0" smtClean="0"/>
              <a:t>Dr. </a:t>
            </a:r>
            <a:r>
              <a:rPr lang="en-US" dirty="0" err="1" smtClean="0"/>
              <a:t>Anis</a:t>
            </a:r>
            <a:r>
              <a:rPr lang="en-US" dirty="0" smtClean="0"/>
              <a:t> </a:t>
            </a:r>
            <a:r>
              <a:rPr lang="en-US" dirty="0" err="1" smtClean="0"/>
              <a:t>Khurshid</a:t>
            </a:r>
            <a:r>
              <a:rPr lang="en-US" dirty="0" smtClean="0"/>
              <a:t> has given rules of Pakistani names in “cataloguing of Pakistani names” 1972 which are based on ICCP’s recommendations.</a:t>
            </a:r>
          </a:p>
          <a:p>
            <a:r>
              <a:rPr lang="en-US" dirty="0" smtClean="0"/>
              <a:t>Cataloguing of Indian Muslim names by Muhammad Haroon is quite useful. </a:t>
            </a:r>
            <a:endParaRPr lang="en-US" dirty="0"/>
          </a:p>
        </p:txBody>
      </p:sp>
    </p:spTree>
    <p:extLst>
      <p:ext uri="{BB962C8B-B14F-4D97-AF65-F5344CB8AC3E}">
        <p14:creationId xmlns:p14="http://schemas.microsoft.com/office/powerpoint/2010/main" val="155630401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a:hlinkClick r:id="rId2" tooltip="cataloguing of muslim and pakistani names problem areas"/>
              </a:rPr>
              <a:t>Cataloguing of Muslim and Pakistani Names: Problem Areas</a:t>
            </a:r>
            <a:endParaRPr lang="en-US" dirty="0"/>
          </a:p>
        </p:txBody>
      </p:sp>
      <p:sp>
        <p:nvSpPr>
          <p:cNvPr id="3" name="Content Placeholder 2"/>
          <p:cNvSpPr>
            <a:spLocks noGrp="1"/>
          </p:cNvSpPr>
          <p:nvPr>
            <p:ph idx="1"/>
          </p:nvPr>
        </p:nvSpPr>
        <p:spPr>
          <a:xfrm>
            <a:off x="1295401" y="2470245"/>
            <a:ext cx="9601196" cy="3889612"/>
          </a:xfrm>
        </p:spPr>
        <p:txBody>
          <a:bodyPr>
            <a:normAutofit fontScale="25000" lnSpcReduction="20000"/>
          </a:bodyPr>
          <a:lstStyle/>
          <a:p>
            <a:r>
              <a:rPr lang="en-US" sz="6400" dirty="0">
                <a:latin typeface="Times New Roman" panose="02020603050405020304" pitchFamily="18" charset="0"/>
                <a:cs typeface="Times New Roman" panose="02020603050405020304" pitchFamily="18" charset="0"/>
              </a:rPr>
              <a:t> </a:t>
            </a:r>
            <a:r>
              <a:rPr lang="en-US" sz="6400" dirty="0" smtClean="0">
                <a:latin typeface="Times New Roman" panose="02020603050405020304" pitchFamily="18" charset="0"/>
                <a:cs typeface="Times New Roman" panose="02020603050405020304" pitchFamily="18" charset="0"/>
              </a:rPr>
              <a:t>Surname</a:t>
            </a:r>
            <a:r>
              <a:rPr lang="en-US" sz="6400" dirty="0">
                <a:latin typeface="Times New Roman" panose="02020603050405020304" pitchFamily="18" charset="0"/>
                <a:cs typeface="Times New Roman" panose="02020603050405020304" pitchFamily="18" charset="0"/>
              </a:rPr>
              <a:t>/ Family </a:t>
            </a:r>
            <a:r>
              <a:rPr lang="en-US" sz="6400" dirty="0" smtClean="0">
                <a:latin typeface="Times New Roman" panose="02020603050405020304" pitchFamily="18" charset="0"/>
                <a:cs typeface="Times New Roman" panose="02020603050405020304" pitchFamily="18" charset="0"/>
              </a:rPr>
              <a:t>Names</a:t>
            </a:r>
            <a:r>
              <a:rPr lang="ar-AE" sz="6400" dirty="0">
                <a:latin typeface="Times New Roman" panose="02020603050405020304" pitchFamily="18" charset="0"/>
                <a:cs typeface="Times New Roman" panose="02020603050405020304" pitchFamily="18" charset="0"/>
              </a:rPr>
              <a:t> خاندانی نام </a:t>
            </a:r>
            <a:endParaRPr lang="en-US" sz="6400" dirty="0" smtClean="0">
              <a:latin typeface="Times New Roman" panose="02020603050405020304" pitchFamily="18" charset="0"/>
              <a:cs typeface="Times New Roman" panose="02020603050405020304" pitchFamily="18" charset="0"/>
            </a:endParaRPr>
          </a:p>
          <a:p>
            <a:r>
              <a:rPr lang="en-US" sz="6400" dirty="0" smtClean="0">
                <a:latin typeface="Times New Roman" panose="02020603050405020304" pitchFamily="18" charset="0"/>
                <a:cs typeface="Times New Roman" panose="02020603050405020304" pitchFamily="18" charset="0"/>
              </a:rPr>
              <a:t>Regional</a:t>
            </a:r>
            <a:r>
              <a:rPr lang="en-US" sz="6400" dirty="0">
                <a:latin typeface="Times New Roman" panose="02020603050405020304" pitchFamily="18" charset="0"/>
                <a:cs typeface="Times New Roman" panose="02020603050405020304" pitchFamily="18" charset="0"/>
              </a:rPr>
              <a:t>/ Local Names</a:t>
            </a:r>
            <a:r>
              <a:rPr lang="ar-AE" sz="6400" dirty="0">
                <a:latin typeface="Times New Roman" panose="02020603050405020304" pitchFamily="18" charset="0"/>
                <a:cs typeface="Times New Roman" panose="02020603050405020304" pitchFamily="18" charset="0"/>
              </a:rPr>
              <a:t>مقامی نام </a:t>
            </a:r>
            <a:r>
              <a:rPr lang="ar-AE" sz="6400" dirty="0" smtClean="0">
                <a:latin typeface="Times New Roman" panose="02020603050405020304" pitchFamily="18" charset="0"/>
                <a:cs typeface="Times New Roman" panose="02020603050405020304" pitchFamily="18" charset="0"/>
              </a:rPr>
              <a:t> </a:t>
            </a:r>
            <a:endParaRPr lang="en-US" sz="6400" dirty="0" smtClean="0">
              <a:latin typeface="Times New Roman" panose="02020603050405020304" pitchFamily="18" charset="0"/>
              <a:cs typeface="Times New Roman" panose="02020603050405020304" pitchFamily="18" charset="0"/>
            </a:endParaRPr>
          </a:p>
          <a:p>
            <a:r>
              <a:rPr lang="en-US" sz="6400" dirty="0" smtClean="0">
                <a:latin typeface="Times New Roman" panose="02020603050405020304" pitchFamily="18" charset="0"/>
                <a:cs typeface="Times New Roman" panose="02020603050405020304" pitchFamily="18" charset="0"/>
              </a:rPr>
              <a:t>Compound </a:t>
            </a:r>
            <a:r>
              <a:rPr lang="en-US" sz="6400" dirty="0">
                <a:latin typeface="Times New Roman" panose="02020603050405020304" pitchFamily="18" charset="0"/>
                <a:cs typeface="Times New Roman" panose="02020603050405020304" pitchFamily="18" charset="0"/>
              </a:rPr>
              <a:t>Names </a:t>
            </a:r>
            <a:endParaRPr lang="en-US" sz="6400" dirty="0" smtClean="0">
              <a:latin typeface="Times New Roman" panose="02020603050405020304" pitchFamily="18" charset="0"/>
              <a:cs typeface="Times New Roman" panose="02020603050405020304" pitchFamily="18" charset="0"/>
            </a:endParaRPr>
          </a:p>
          <a:p>
            <a:r>
              <a:rPr lang="en-US" sz="6400" dirty="0" smtClean="0">
                <a:latin typeface="Times New Roman" panose="02020603050405020304" pitchFamily="18" charset="0"/>
                <a:cs typeface="Times New Roman" panose="02020603050405020304" pitchFamily="18" charset="0"/>
              </a:rPr>
              <a:t> </a:t>
            </a:r>
            <a:r>
              <a:rPr lang="en-US" sz="6400" dirty="0">
                <a:latin typeface="Times New Roman" panose="02020603050405020304" pitchFamily="18" charset="0"/>
                <a:cs typeface="Times New Roman" panose="02020603050405020304" pitchFamily="18" charset="0"/>
              </a:rPr>
              <a:t>Abbreviations/Nick Names </a:t>
            </a:r>
            <a:r>
              <a:rPr lang="en-US" sz="6400" dirty="0" smtClean="0">
                <a:latin typeface="Times New Roman" panose="02020603050405020304" pitchFamily="18" charset="0"/>
                <a:cs typeface="Times New Roman" panose="02020603050405020304" pitchFamily="18" charset="0"/>
              </a:rPr>
              <a:t> </a:t>
            </a:r>
          </a:p>
          <a:p>
            <a:r>
              <a:rPr lang="en-US" sz="6400" dirty="0" smtClean="0">
                <a:latin typeface="Times New Roman" panose="02020603050405020304" pitchFamily="18" charset="0"/>
                <a:cs typeface="Times New Roman" panose="02020603050405020304" pitchFamily="18" charset="0"/>
              </a:rPr>
              <a:t>Poetic </a:t>
            </a:r>
            <a:r>
              <a:rPr lang="en-US" sz="6400" dirty="0">
                <a:latin typeface="Times New Roman" panose="02020603050405020304" pitchFamily="18" charset="0"/>
                <a:cs typeface="Times New Roman" panose="02020603050405020304" pitchFamily="18" charset="0"/>
              </a:rPr>
              <a:t>Names (</a:t>
            </a:r>
            <a:r>
              <a:rPr lang="ar-AE" sz="6400" dirty="0" smtClean="0">
                <a:latin typeface="Times New Roman" panose="02020603050405020304" pitchFamily="18" charset="0"/>
                <a:cs typeface="Times New Roman" panose="02020603050405020304" pitchFamily="18" charset="0"/>
              </a:rPr>
              <a:t>تخلص)/</a:t>
            </a:r>
            <a:r>
              <a:rPr lang="en-US" sz="6400" dirty="0">
                <a:latin typeface="Times New Roman" panose="02020603050405020304" pitchFamily="18" charset="0"/>
                <a:cs typeface="Times New Roman" panose="02020603050405020304" pitchFamily="18" charset="0"/>
              </a:rPr>
              <a:t> </a:t>
            </a:r>
            <a:r>
              <a:rPr lang="en-US" sz="6400" dirty="0" smtClean="0">
                <a:latin typeface="Times New Roman" panose="02020603050405020304" pitchFamily="18" charset="0"/>
                <a:cs typeface="Times New Roman" panose="02020603050405020304" pitchFamily="18" charset="0"/>
              </a:rPr>
              <a:t>Names </a:t>
            </a:r>
            <a:r>
              <a:rPr lang="en-US" sz="6400" dirty="0">
                <a:latin typeface="Times New Roman" panose="02020603050405020304" pitchFamily="18" charset="0"/>
                <a:cs typeface="Times New Roman" panose="02020603050405020304" pitchFamily="18" charset="0"/>
              </a:rPr>
              <a:t>Opted for Poetry/ Literary Piece of Work </a:t>
            </a:r>
            <a:endParaRPr lang="en-US" sz="6400" dirty="0" smtClean="0">
              <a:latin typeface="Times New Roman" panose="02020603050405020304" pitchFamily="18" charset="0"/>
              <a:cs typeface="Times New Roman" panose="02020603050405020304" pitchFamily="18" charset="0"/>
            </a:endParaRPr>
          </a:p>
          <a:p>
            <a:r>
              <a:rPr lang="en-US" sz="6400" dirty="0" smtClean="0">
                <a:latin typeface="Times New Roman" panose="02020603050405020304" pitchFamily="18" charset="0"/>
                <a:cs typeface="Times New Roman" panose="02020603050405020304" pitchFamily="18" charset="0"/>
              </a:rPr>
              <a:t>Names </a:t>
            </a:r>
            <a:r>
              <a:rPr lang="en-US" sz="6400" dirty="0">
                <a:latin typeface="Times New Roman" panose="02020603050405020304" pitchFamily="18" charset="0"/>
                <a:cs typeface="Times New Roman" panose="02020603050405020304" pitchFamily="18" charset="0"/>
              </a:rPr>
              <a:t>Consisted of Two Words </a:t>
            </a:r>
            <a:r>
              <a:rPr lang="en-US" sz="6400" dirty="0" smtClean="0">
                <a:latin typeface="Times New Roman" panose="02020603050405020304" pitchFamily="18" charset="0"/>
                <a:cs typeface="Times New Roman" panose="02020603050405020304" pitchFamily="18" charset="0"/>
              </a:rPr>
              <a:t> </a:t>
            </a:r>
          </a:p>
          <a:p>
            <a:r>
              <a:rPr lang="en-US" sz="6400" dirty="0" smtClean="0">
                <a:latin typeface="Times New Roman" panose="02020603050405020304" pitchFamily="18" charset="0"/>
                <a:cs typeface="Times New Roman" panose="02020603050405020304" pitchFamily="18" charset="0"/>
              </a:rPr>
              <a:t>Names </a:t>
            </a:r>
            <a:r>
              <a:rPr lang="en-US" sz="6400" dirty="0">
                <a:latin typeface="Times New Roman" panose="02020603050405020304" pitchFamily="18" charset="0"/>
                <a:cs typeface="Times New Roman" panose="02020603050405020304" pitchFamily="18" charset="0"/>
              </a:rPr>
              <a:t>Consisted of Three Words </a:t>
            </a:r>
            <a:endParaRPr lang="en-US" sz="6400" dirty="0" smtClean="0">
              <a:latin typeface="Times New Roman" panose="02020603050405020304" pitchFamily="18" charset="0"/>
              <a:cs typeface="Times New Roman" panose="02020603050405020304" pitchFamily="18" charset="0"/>
            </a:endParaRPr>
          </a:p>
          <a:p>
            <a:r>
              <a:rPr lang="en-US" sz="6400" dirty="0" smtClean="0">
                <a:latin typeface="Times New Roman" panose="02020603050405020304" pitchFamily="18" charset="0"/>
                <a:cs typeface="Times New Roman" panose="02020603050405020304" pitchFamily="18" charset="0"/>
              </a:rPr>
              <a:t> </a:t>
            </a:r>
            <a:r>
              <a:rPr lang="en-US" sz="6400" dirty="0">
                <a:latin typeface="Times New Roman" panose="02020603050405020304" pitchFamily="18" charset="0"/>
                <a:cs typeface="Times New Roman" panose="02020603050405020304" pitchFamily="18" charset="0"/>
              </a:rPr>
              <a:t>Long/ Multi Worded Names </a:t>
            </a:r>
            <a:r>
              <a:rPr lang="en-US" sz="6400" dirty="0" smtClean="0">
                <a:latin typeface="Times New Roman" panose="02020603050405020304" pitchFamily="18" charset="0"/>
                <a:cs typeface="Times New Roman" panose="02020603050405020304" pitchFamily="18" charset="0"/>
              </a:rPr>
              <a:t> </a:t>
            </a:r>
          </a:p>
          <a:p>
            <a:r>
              <a:rPr lang="en-US" sz="6400" dirty="0" smtClean="0">
                <a:latin typeface="Times New Roman" panose="02020603050405020304" pitchFamily="18" charset="0"/>
                <a:cs typeface="Times New Roman" panose="02020603050405020304" pitchFamily="18" charset="0"/>
              </a:rPr>
              <a:t>Honorary</a:t>
            </a:r>
            <a:r>
              <a:rPr lang="en-US" sz="6400" dirty="0">
                <a:latin typeface="Times New Roman" panose="02020603050405020304" pitchFamily="18" charset="0"/>
                <a:cs typeface="Times New Roman" panose="02020603050405020304" pitchFamily="18" charset="0"/>
              </a:rPr>
              <a:t>/ Awarded/ Given Names/ Title(</a:t>
            </a:r>
            <a:r>
              <a:rPr lang="ar-AE" sz="6400" dirty="0">
                <a:latin typeface="Times New Roman" panose="02020603050405020304" pitchFamily="18" charset="0"/>
                <a:cs typeface="Times New Roman" panose="02020603050405020304" pitchFamily="18" charset="0"/>
              </a:rPr>
              <a:t>خطاب/ لقب) </a:t>
            </a:r>
            <a:r>
              <a:rPr lang="en-US" sz="6400" dirty="0" smtClean="0">
                <a:latin typeface="Times New Roman" panose="02020603050405020304" pitchFamily="18" charset="0"/>
                <a:cs typeface="Times New Roman" panose="02020603050405020304" pitchFamily="18" charset="0"/>
              </a:rPr>
              <a:t>)</a:t>
            </a:r>
            <a:r>
              <a:rPr lang="ar-AE" sz="6400" dirty="0" smtClean="0">
                <a:latin typeface="Times New Roman" panose="02020603050405020304" pitchFamily="18" charset="0"/>
                <a:cs typeface="Times New Roman" panose="02020603050405020304" pitchFamily="18" charset="0"/>
              </a:rPr>
              <a:t> </a:t>
            </a:r>
            <a:endParaRPr lang="en-US" sz="6400" dirty="0" smtClean="0">
              <a:latin typeface="Times New Roman" panose="02020603050405020304" pitchFamily="18" charset="0"/>
              <a:cs typeface="Times New Roman" panose="02020603050405020304" pitchFamily="18" charset="0"/>
            </a:endParaRPr>
          </a:p>
          <a:p>
            <a:r>
              <a:rPr lang="en-US" sz="6400" dirty="0" smtClean="0">
                <a:latin typeface="Times New Roman" panose="02020603050405020304" pitchFamily="18" charset="0"/>
                <a:cs typeface="Times New Roman" panose="02020603050405020304" pitchFamily="18" charset="0"/>
              </a:rPr>
              <a:t>Patronymic </a:t>
            </a:r>
            <a:r>
              <a:rPr lang="en-US" sz="6400" dirty="0">
                <a:latin typeface="Times New Roman" panose="02020603050405020304" pitchFamily="18" charset="0"/>
                <a:cs typeface="Times New Roman" panose="02020603050405020304" pitchFamily="18" charset="0"/>
              </a:rPr>
              <a:t>Appellation (</a:t>
            </a:r>
            <a:r>
              <a:rPr lang="ar-AE" sz="6400" dirty="0">
                <a:latin typeface="Times New Roman" panose="02020603050405020304" pitchFamily="18" charset="0"/>
                <a:cs typeface="Times New Roman" panose="02020603050405020304" pitchFamily="18" charset="0"/>
              </a:rPr>
              <a:t>کنیت</a:t>
            </a:r>
            <a:r>
              <a:rPr lang="ar-AE" sz="6400" dirty="0" smtClean="0">
                <a:latin typeface="Times New Roman" panose="02020603050405020304" pitchFamily="18" charset="0"/>
                <a:cs typeface="Times New Roman" panose="02020603050405020304" pitchFamily="18" charset="0"/>
              </a:rPr>
              <a:t>)</a:t>
            </a:r>
            <a:r>
              <a:rPr lang="en-US" sz="6400" dirty="0" smtClean="0">
                <a:latin typeface="Times New Roman" panose="02020603050405020304" pitchFamily="18" charset="0"/>
                <a:cs typeface="Times New Roman" panose="02020603050405020304" pitchFamily="18" charset="0"/>
              </a:rPr>
              <a:t>)</a:t>
            </a:r>
            <a:r>
              <a:rPr lang="ar-AE" sz="6400" dirty="0" smtClean="0">
                <a:latin typeface="Times New Roman" panose="02020603050405020304" pitchFamily="18" charset="0"/>
                <a:cs typeface="Times New Roman" panose="02020603050405020304" pitchFamily="18" charset="0"/>
              </a:rPr>
              <a:t> </a:t>
            </a:r>
            <a:endParaRPr lang="en-US" sz="6400" dirty="0" smtClean="0">
              <a:latin typeface="Times New Roman" panose="02020603050405020304" pitchFamily="18" charset="0"/>
              <a:cs typeface="Times New Roman" panose="02020603050405020304" pitchFamily="18" charset="0"/>
            </a:endParaRPr>
          </a:p>
          <a:p>
            <a:r>
              <a:rPr lang="en-US" sz="6400" dirty="0" smtClean="0">
                <a:latin typeface="Times New Roman" panose="02020603050405020304" pitchFamily="18" charset="0"/>
                <a:cs typeface="Times New Roman" panose="02020603050405020304" pitchFamily="18" charset="0"/>
              </a:rPr>
              <a:t>Female </a:t>
            </a:r>
            <a:r>
              <a:rPr lang="en-US" sz="6400" dirty="0">
                <a:latin typeface="Times New Roman" panose="02020603050405020304" pitchFamily="18" charset="0"/>
                <a:cs typeface="Times New Roman" panose="02020603050405020304" pitchFamily="18" charset="0"/>
              </a:rPr>
              <a:t>Names</a:t>
            </a:r>
          </a:p>
          <a:p>
            <a:endParaRPr lang="en-US" dirty="0"/>
          </a:p>
        </p:txBody>
      </p:sp>
    </p:spTree>
    <p:extLst>
      <p:ext uri="{BB962C8B-B14F-4D97-AF65-F5344CB8AC3E}">
        <p14:creationId xmlns:p14="http://schemas.microsoft.com/office/powerpoint/2010/main" val="245875876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hlinkClick r:id="rId2" tooltip="1 surname family name"/>
              </a:rPr>
              <a:t>1. Surname/Family Name</a:t>
            </a:r>
            <a:endParaRPr lang="en-US" dirty="0"/>
          </a:p>
        </p:txBody>
      </p:sp>
      <p:sp>
        <p:nvSpPr>
          <p:cNvPr id="3" name="Content Placeholder 2"/>
          <p:cNvSpPr>
            <a:spLocks noGrp="1"/>
          </p:cNvSpPr>
          <p:nvPr>
            <p:ph idx="1"/>
          </p:nvPr>
        </p:nvSpPr>
        <p:spPr/>
        <p:txBody>
          <a:bodyPr>
            <a:normAutofit fontScale="92500" lnSpcReduction="10000"/>
          </a:bodyPr>
          <a:lstStyle/>
          <a:p>
            <a:r>
              <a:rPr lang="en-US" dirty="0"/>
              <a:t> </a:t>
            </a:r>
            <a:r>
              <a:rPr lang="en-US" dirty="0" smtClean="0"/>
              <a:t>Entry </a:t>
            </a:r>
            <a:r>
              <a:rPr lang="en-US" dirty="0"/>
              <a:t>should not be made in Family Name Except it is used as Poetic Name </a:t>
            </a:r>
            <a:endParaRPr lang="en-US" dirty="0" smtClean="0"/>
          </a:p>
          <a:p>
            <a:r>
              <a:rPr lang="en-US" dirty="0" smtClean="0"/>
              <a:t> </a:t>
            </a:r>
            <a:r>
              <a:rPr lang="en-US" dirty="0"/>
              <a:t>Muhammad Haroon </a:t>
            </a:r>
            <a:r>
              <a:rPr lang="en-US" dirty="0" err="1"/>
              <a:t>Usmani</a:t>
            </a:r>
            <a:r>
              <a:rPr lang="en-US" dirty="0"/>
              <a:t> in Haroon </a:t>
            </a:r>
            <a:r>
              <a:rPr lang="en-US" dirty="0" err="1"/>
              <a:t>Usmani</a:t>
            </a:r>
            <a:r>
              <a:rPr lang="en-US" dirty="0"/>
              <a:t>, Muhammad </a:t>
            </a:r>
            <a:r>
              <a:rPr lang="en-US" dirty="0" smtClean="0"/>
              <a:t> </a:t>
            </a:r>
          </a:p>
          <a:p>
            <a:r>
              <a:rPr lang="en-US" dirty="0" err="1" smtClean="0"/>
              <a:t>Saleem</a:t>
            </a:r>
            <a:r>
              <a:rPr lang="en-US" dirty="0" smtClean="0"/>
              <a:t> </a:t>
            </a:r>
            <a:r>
              <a:rPr lang="en-US" dirty="0"/>
              <a:t>Ahmad Siddiqui in </a:t>
            </a:r>
            <a:r>
              <a:rPr lang="en-US" dirty="0" err="1"/>
              <a:t>Saleem</a:t>
            </a:r>
            <a:r>
              <a:rPr lang="en-US" dirty="0"/>
              <a:t> Ahmad Siddiqui </a:t>
            </a:r>
            <a:endParaRPr lang="en-US" dirty="0" smtClean="0"/>
          </a:p>
          <a:p>
            <a:r>
              <a:rPr lang="en-US" dirty="0" smtClean="0"/>
              <a:t> </a:t>
            </a:r>
            <a:r>
              <a:rPr lang="en-US" dirty="0" err="1"/>
              <a:t>Mustansar</a:t>
            </a:r>
            <a:r>
              <a:rPr lang="en-US" dirty="0"/>
              <a:t> Hussain </a:t>
            </a:r>
            <a:r>
              <a:rPr lang="en-US" dirty="0" err="1"/>
              <a:t>Tarrar</a:t>
            </a:r>
            <a:r>
              <a:rPr lang="en-US" dirty="0"/>
              <a:t> in </a:t>
            </a:r>
            <a:r>
              <a:rPr lang="en-US" dirty="0" err="1"/>
              <a:t>Mustansar</a:t>
            </a:r>
            <a:r>
              <a:rPr lang="en-US" dirty="0"/>
              <a:t> Hussain </a:t>
            </a:r>
            <a:r>
              <a:rPr lang="en-US" dirty="0" err="1"/>
              <a:t>Tarrar</a:t>
            </a:r>
            <a:r>
              <a:rPr lang="en-US" dirty="0"/>
              <a:t> </a:t>
            </a:r>
            <a:r>
              <a:rPr lang="en-US" dirty="0" smtClean="0"/>
              <a:t> </a:t>
            </a:r>
          </a:p>
          <a:p>
            <a:r>
              <a:rPr lang="en-US" dirty="0" err="1" smtClean="0"/>
              <a:t>Tehmina</a:t>
            </a:r>
            <a:r>
              <a:rPr lang="en-US" dirty="0" smtClean="0"/>
              <a:t> </a:t>
            </a:r>
            <a:r>
              <a:rPr lang="en-US" dirty="0" err="1"/>
              <a:t>Doltana</a:t>
            </a:r>
            <a:r>
              <a:rPr lang="en-US" dirty="0"/>
              <a:t> in </a:t>
            </a:r>
            <a:r>
              <a:rPr lang="en-US" dirty="0" err="1"/>
              <a:t>Tehmina</a:t>
            </a:r>
            <a:r>
              <a:rPr lang="en-US" dirty="0"/>
              <a:t> </a:t>
            </a:r>
            <a:r>
              <a:rPr lang="en-US" dirty="0" err="1"/>
              <a:t>Doltana</a:t>
            </a:r>
            <a:r>
              <a:rPr lang="en-US" dirty="0"/>
              <a:t> </a:t>
            </a:r>
            <a:endParaRPr lang="en-US" dirty="0" smtClean="0"/>
          </a:p>
          <a:p>
            <a:r>
              <a:rPr lang="en-US" dirty="0" smtClean="0"/>
              <a:t> </a:t>
            </a:r>
            <a:r>
              <a:rPr lang="en-US" dirty="0"/>
              <a:t>Choudhry Afzal </a:t>
            </a:r>
            <a:r>
              <a:rPr lang="en-US" dirty="0" err="1"/>
              <a:t>Haq</a:t>
            </a:r>
            <a:r>
              <a:rPr lang="en-US" dirty="0"/>
              <a:t> in Afzal </a:t>
            </a:r>
            <a:r>
              <a:rPr lang="en-US" dirty="0" err="1"/>
              <a:t>Haq</a:t>
            </a:r>
            <a:r>
              <a:rPr lang="en-US" dirty="0"/>
              <a:t>, Choudhry </a:t>
            </a:r>
            <a:endParaRPr lang="en-US" dirty="0" smtClean="0"/>
          </a:p>
          <a:p>
            <a:r>
              <a:rPr lang="en-US" dirty="0" smtClean="0"/>
              <a:t>Mir </a:t>
            </a:r>
            <a:r>
              <a:rPr lang="en-US" dirty="0"/>
              <a:t>Khalil-</a:t>
            </a:r>
            <a:r>
              <a:rPr lang="en-US" dirty="0" err="1"/>
              <a:t>ur</a:t>
            </a:r>
            <a:r>
              <a:rPr lang="en-US" dirty="0"/>
              <a:t>-</a:t>
            </a:r>
            <a:r>
              <a:rPr lang="en-US" dirty="0" err="1"/>
              <a:t>Rehman</a:t>
            </a:r>
            <a:r>
              <a:rPr lang="en-US" dirty="0"/>
              <a:t> in Khalil-</a:t>
            </a:r>
            <a:r>
              <a:rPr lang="en-US" dirty="0" err="1"/>
              <a:t>ur</a:t>
            </a:r>
            <a:r>
              <a:rPr lang="en-US" dirty="0"/>
              <a:t>-</a:t>
            </a:r>
            <a:r>
              <a:rPr lang="en-US" dirty="0" err="1"/>
              <a:t>Rehman</a:t>
            </a:r>
            <a:r>
              <a:rPr lang="en-US" dirty="0"/>
              <a:t>, Mir</a:t>
            </a:r>
          </a:p>
          <a:p>
            <a:endParaRPr lang="en-US" dirty="0"/>
          </a:p>
        </p:txBody>
      </p:sp>
    </p:spTree>
    <p:extLst>
      <p:ext uri="{BB962C8B-B14F-4D97-AF65-F5344CB8AC3E}">
        <p14:creationId xmlns:p14="http://schemas.microsoft.com/office/powerpoint/2010/main" val="275281745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a:hlinkClick r:id="rId2" tooltip="2 names associated with regions localities areas"/>
              </a:rPr>
              <a:t>2. Names Associated with Regions/ Localities/ Areas</a:t>
            </a:r>
            <a:endParaRPr lang="en-US" dirty="0"/>
          </a:p>
        </p:txBody>
      </p:sp>
      <p:sp>
        <p:nvSpPr>
          <p:cNvPr id="3" name="Content Placeholder 2"/>
          <p:cNvSpPr>
            <a:spLocks noGrp="1"/>
          </p:cNvSpPr>
          <p:nvPr>
            <p:ph idx="1"/>
          </p:nvPr>
        </p:nvSpPr>
        <p:spPr/>
        <p:txBody>
          <a:bodyPr>
            <a:normAutofit/>
          </a:bodyPr>
          <a:lstStyle/>
          <a:p>
            <a:r>
              <a:rPr lang="en-US" dirty="0"/>
              <a:t> </a:t>
            </a:r>
            <a:r>
              <a:rPr lang="en-US" dirty="0" smtClean="0"/>
              <a:t> </a:t>
            </a:r>
            <a:r>
              <a:rPr lang="en-US" dirty="0"/>
              <a:t>Enter in Real Name Except Local Name is Used as Poetic Name </a:t>
            </a:r>
            <a:endParaRPr lang="en-US" dirty="0" smtClean="0"/>
          </a:p>
          <a:p>
            <a:r>
              <a:rPr lang="en-US" dirty="0" smtClean="0"/>
              <a:t> </a:t>
            </a:r>
            <a:r>
              <a:rPr lang="en-US" dirty="0"/>
              <a:t>Tahir </a:t>
            </a:r>
            <a:r>
              <a:rPr lang="en-US" dirty="0" err="1"/>
              <a:t>Tounsvi</a:t>
            </a:r>
            <a:r>
              <a:rPr lang="en-US" dirty="0"/>
              <a:t> in Tahir </a:t>
            </a:r>
            <a:r>
              <a:rPr lang="en-US" dirty="0" err="1"/>
              <a:t>Tounsvi</a:t>
            </a:r>
            <a:r>
              <a:rPr lang="en-US" dirty="0"/>
              <a:t> </a:t>
            </a:r>
            <a:endParaRPr lang="en-US" dirty="0" smtClean="0"/>
          </a:p>
          <a:p>
            <a:r>
              <a:rPr lang="en-US" dirty="0" smtClean="0"/>
              <a:t> </a:t>
            </a:r>
            <a:r>
              <a:rPr lang="en-US" dirty="0"/>
              <a:t>Arshad </a:t>
            </a:r>
            <a:r>
              <a:rPr lang="en-US" dirty="0" err="1"/>
              <a:t>Multani</a:t>
            </a:r>
            <a:r>
              <a:rPr lang="en-US" dirty="0"/>
              <a:t> in Arshad </a:t>
            </a:r>
            <a:r>
              <a:rPr lang="en-US" dirty="0" err="1"/>
              <a:t>Multani</a:t>
            </a:r>
            <a:r>
              <a:rPr lang="en-US" dirty="0"/>
              <a:t> </a:t>
            </a:r>
            <a:endParaRPr lang="en-US" dirty="0" smtClean="0"/>
          </a:p>
          <a:p>
            <a:r>
              <a:rPr lang="en-US" dirty="0" smtClean="0"/>
              <a:t> </a:t>
            </a:r>
            <a:r>
              <a:rPr lang="en-US" dirty="0" err="1"/>
              <a:t>Majeed</a:t>
            </a:r>
            <a:r>
              <a:rPr lang="en-US" dirty="0"/>
              <a:t> Lahori in </a:t>
            </a:r>
            <a:r>
              <a:rPr lang="en-US" dirty="0" err="1"/>
              <a:t>Majeed</a:t>
            </a:r>
            <a:r>
              <a:rPr lang="en-US" dirty="0"/>
              <a:t> Lahori </a:t>
            </a:r>
            <a:endParaRPr lang="en-US" dirty="0" smtClean="0"/>
          </a:p>
          <a:p>
            <a:r>
              <a:rPr lang="en-US" dirty="0" err="1" smtClean="0"/>
              <a:t>Nazir</a:t>
            </a:r>
            <a:r>
              <a:rPr lang="en-US" dirty="0" smtClean="0"/>
              <a:t> </a:t>
            </a:r>
            <a:r>
              <a:rPr lang="en-US" dirty="0"/>
              <a:t>Ahmad </a:t>
            </a:r>
            <a:r>
              <a:rPr lang="en-US" dirty="0" err="1"/>
              <a:t>Dehlvi</a:t>
            </a:r>
            <a:r>
              <a:rPr lang="en-US" dirty="0"/>
              <a:t> in </a:t>
            </a:r>
            <a:r>
              <a:rPr lang="en-US" dirty="0" err="1"/>
              <a:t>Nazir</a:t>
            </a:r>
            <a:r>
              <a:rPr lang="en-US" dirty="0"/>
              <a:t> Ahmad </a:t>
            </a:r>
            <a:r>
              <a:rPr lang="en-US" dirty="0" err="1"/>
              <a:t>Dehlvi</a:t>
            </a:r>
            <a:r>
              <a:rPr lang="en-US" dirty="0"/>
              <a:t> </a:t>
            </a:r>
            <a:r>
              <a:rPr lang="en-US" dirty="0" smtClean="0"/>
              <a:t> </a:t>
            </a:r>
          </a:p>
          <a:p>
            <a:r>
              <a:rPr lang="en-US" dirty="0" err="1" smtClean="0"/>
              <a:t>Manzoor</a:t>
            </a:r>
            <a:r>
              <a:rPr lang="en-US" dirty="0" smtClean="0"/>
              <a:t> </a:t>
            </a:r>
            <a:r>
              <a:rPr lang="en-US" dirty="0"/>
              <a:t>Hussain Shor </a:t>
            </a:r>
            <a:r>
              <a:rPr lang="en-US" dirty="0" err="1"/>
              <a:t>Alieg</a:t>
            </a:r>
            <a:r>
              <a:rPr lang="en-US" dirty="0"/>
              <a:t> in </a:t>
            </a:r>
            <a:r>
              <a:rPr lang="en-US" dirty="0" err="1"/>
              <a:t>Manzoor</a:t>
            </a:r>
            <a:r>
              <a:rPr lang="en-US" dirty="0"/>
              <a:t> Hussain Shor </a:t>
            </a:r>
            <a:r>
              <a:rPr lang="en-US" dirty="0" err="1"/>
              <a:t>Alieg</a:t>
            </a:r>
            <a:endParaRPr lang="en-US" dirty="0"/>
          </a:p>
          <a:p>
            <a:endParaRPr lang="en-US" dirty="0"/>
          </a:p>
        </p:txBody>
      </p:sp>
    </p:spTree>
    <p:extLst>
      <p:ext uri="{BB962C8B-B14F-4D97-AF65-F5344CB8AC3E}">
        <p14:creationId xmlns:p14="http://schemas.microsoft.com/office/powerpoint/2010/main" val="161583341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Objectives </a:t>
            </a:r>
            <a:endParaRPr lang="en-US" dirty="0"/>
          </a:p>
        </p:txBody>
      </p:sp>
      <p:sp>
        <p:nvSpPr>
          <p:cNvPr id="3" name="Content Placeholder 2"/>
          <p:cNvSpPr>
            <a:spLocks noGrp="1"/>
          </p:cNvSpPr>
          <p:nvPr>
            <p:ph idx="1"/>
          </p:nvPr>
        </p:nvSpPr>
        <p:spPr/>
        <p:txBody>
          <a:bodyPr/>
          <a:lstStyle/>
          <a:p>
            <a:r>
              <a:rPr lang="en-US" dirty="0" smtClean="0"/>
              <a:t>Describe the brief history of permanent cataloguing codes about oriental names.</a:t>
            </a:r>
          </a:p>
          <a:p>
            <a:r>
              <a:rPr lang="en-US" dirty="0" smtClean="0"/>
              <a:t> </a:t>
            </a:r>
            <a:r>
              <a:rPr lang="en-US" dirty="0"/>
              <a:t>Describe solutions of part cataloguing Pakistani and Oriental names, honorary titles, </a:t>
            </a:r>
            <a:r>
              <a:rPr lang="en-US" dirty="0" err="1"/>
              <a:t>Talkhallus</a:t>
            </a:r>
            <a:r>
              <a:rPr lang="en-US" dirty="0"/>
              <a:t>, surname, compound name, two worded personal names, </a:t>
            </a:r>
            <a:r>
              <a:rPr lang="en-US" dirty="0" err="1"/>
              <a:t>nisbat</a:t>
            </a:r>
            <a:r>
              <a:rPr lang="en-US" dirty="0"/>
              <a:t> and </a:t>
            </a:r>
            <a:r>
              <a:rPr lang="en-US" dirty="0" err="1"/>
              <a:t>kuniyat</a:t>
            </a:r>
            <a:r>
              <a:rPr lang="en-US" dirty="0"/>
              <a:t>.</a:t>
            </a:r>
          </a:p>
          <a:p>
            <a:endParaRPr lang="en-US" dirty="0"/>
          </a:p>
        </p:txBody>
      </p:sp>
    </p:spTree>
    <p:extLst>
      <p:ext uri="{BB962C8B-B14F-4D97-AF65-F5344CB8AC3E}">
        <p14:creationId xmlns:p14="http://schemas.microsoft.com/office/powerpoint/2010/main" val="265121462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hlinkClick r:id="rId2" tooltip="3 compound names"/>
              </a:rPr>
              <a:t>3. Compound Names</a:t>
            </a:r>
            <a:endParaRPr lang="en-US" dirty="0"/>
          </a:p>
        </p:txBody>
      </p:sp>
      <p:sp>
        <p:nvSpPr>
          <p:cNvPr id="3" name="Content Placeholder 2"/>
          <p:cNvSpPr>
            <a:spLocks noGrp="1"/>
          </p:cNvSpPr>
          <p:nvPr>
            <p:ph idx="1"/>
          </p:nvPr>
        </p:nvSpPr>
        <p:spPr/>
        <p:txBody>
          <a:bodyPr/>
          <a:lstStyle/>
          <a:p>
            <a:r>
              <a:rPr lang="en-US" dirty="0"/>
              <a:t> </a:t>
            </a:r>
            <a:r>
              <a:rPr lang="en-US" dirty="0" smtClean="0"/>
              <a:t>Compound </a:t>
            </a:r>
            <a:r>
              <a:rPr lang="en-US" dirty="0"/>
              <a:t>Names should be treated as single name and enter in first part of the name. </a:t>
            </a:r>
            <a:endParaRPr lang="en-US" dirty="0" smtClean="0"/>
          </a:p>
          <a:p>
            <a:r>
              <a:rPr lang="en-US" dirty="0" smtClean="0"/>
              <a:t> </a:t>
            </a:r>
            <a:r>
              <a:rPr lang="en-US" dirty="0"/>
              <a:t>Abdul </a:t>
            </a:r>
            <a:r>
              <a:rPr lang="en-US" dirty="0" err="1"/>
              <a:t>Moid</a:t>
            </a:r>
            <a:r>
              <a:rPr lang="en-US" dirty="0"/>
              <a:t> in Abdul </a:t>
            </a:r>
            <a:r>
              <a:rPr lang="en-US" dirty="0" err="1"/>
              <a:t>Moid</a:t>
            </a:r>
            <a:r>
              <a:rPr lang="en-US" dirty="0"/>
              <a:t> </a:t>
            </a:r>
            <a:endParaRPr lang="en-US" dirty="0" smtClean="0"/>
          </a:p>
          <a:p>
            <a:r>
              <a:rPr lang="en-US" dirty="0" err="1" smtClean="0"/>
              <a:t>Abdur</a:t>
            </a:r>
            <a:r>
              <a:rPr lang="en-US" dirty="0" smtClean="0"/>
              <a:t> </a:t>
            </a:r>
            <a:r>
              <a:rPr lang="en-US" dirty="0" err="1"/>
              <a:t>Rehim</a:t>
            </a:r>
            <a:r>
              <a:rPr lang="en-US" dirty="0"/>
              <a:t> in </a:t>
            </a:r>
            <a:r>
              <a:rPr lang="en-US" dirty="0" err="1"/>
              <a:t>Abdur</a:t>
            </a:r>
            <a:r>
              <a:rPr lang="en-US" dirty="0"/>
              <a:t> Rahim </a:t>
            </a:r>
            <a:r>
              <a:rPr lang="en-US" dirty="0" smtClean="0"/>
              <a:t> </a:t>
            </a:r>
          </a:p>
          <a:p>
            <a:r>
              <a:rPr lang="en-US" dirty="0" smtClean="0"/>
              <a:t>Hamid-</a:t>
            </a:r>
            <a:r>
              <a:rPr lang="en-US" dirty="0" err="1" smtClean="0"/>
              <a:t>ud</a:t>
            </a:r>
            <a:r>
              <a:rPr lang="en-US" dirty="0" smtClean="0"/>
              <a:t>-Din </a:t>
            </a:r>
            <a:r>
              <a:rPr lang="en-US" dirty="0" err="1"/>
              <a:t>Farahi</a:t>
            </a:r>
            <a:r>
              <a:rPr lang="en-US" dirty="0"/>
              <a:t> in Hamid-</a:t>
            </a:r>
            <a:r>
              <a:rPr lang="en-US" dirty="0" err="1"/>
              <a:t>ud</a:t>
            </a:r>
            <a:r>
              <a:rPr lang="en-US" dirty="0"/>
              <a:t>-</a:t>
            </a:r>
            <a:r>
              <a:rPr lang="en-US" dirty="0" err="1"/>
              <a:t>Farahi</a:t>
            </a:r>
            <a:r>
              <a:rPr lang="en-US" dirty="0"/>
              <a:t> </a:t>
            </a:r>
            <a:r>
              <a:rPr lang="en-US" dirty="0" smtClean="0"/>
              <a:t> </a:t>
            </a:r>
          </a:p>
          <a:p>
            <a:r>
              <a:rPr lang="en-US" dirty="0" err="1" smtClean="0"/>
              <a:t>Inam-ul-Haq</a:t>
            </a:r>
            <a:r>
              <a:rPr lang="en-US" dirty="0" smtClean="0"/>
              <a:t> </a:t>
            </a:r>
            <a:r>
              <a:rPr lang="en-US" dirty="0"/>
              <a:t>in </a:t>
            </a:r>
            <a:r>
              <a:rPr lang="en-US" dirty="0" err="1"/>
              <a:t>Inam-ul-Haq</a:t>
            </a:r>
            <a:endParaRPr lang="en-US" dirty="0"/>
          </a:p>
          <a:p>
            <a:endParaRPr lang="en-US" dirty="0"/>
          </a:p>
        </p:txBody>
      </p:sp>
    </p:spTree>
    <p:extLst>
      <p:ext uri="{BB962C8B-B14F-4D97-AF65-F5344CB8AC3E}">
        <p14:creationId xmlns:p14="http://schemas.microsoft.com/office/powerpoint/2010/main" val="97994096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hlinkClick r:id="rId2" tooltip="4 abbreviations nick names"/>
              </a:rPr>
              <a:t>4. Abbreviations/Nick Names</a:t>
            </a:r>
            <a:endParaRPr lang="en-US" dirty="0"/>
          </a:p>
        </p:txBody>
      </p:sp>
      <p:sp>
        <p:nvSpPr>
          <p:cNvPr id="3" name="Content Placeholder 2"/>
          <p:cNvSpPr>
            <a:spLocks noGrp="1"/>
          </p:cNvSpPr>
          <p:nvPr>
            <p:ph idx="1"/>
          </p:nvPr>
        </p:nvSpPr>
        <p:spPr/>
        <p:txBody>
          <a:bodyPr>
            <a:normAutofit/>
          </a:bodyPr>
          <a:lstStyle/>
          <a:p>
            <a:r>
              <a:rPr lang="en-US" dirty="0"/>
              <a:t> </a:t>
            </a:r>
            <a:r>
              <a:rPr lang="en-US" dirty="0" smtClean="0"/>
              <a:t> </a:t>
            </a:r>
            <a:r>
              <a:rPr lang="en-US" dirty="0"/>
              <a:t>Entry should not be made in abbreviations </a:t>
            </a:r>
            <a:endParaRPr lang="en-US" dirty="0" smtClean="0"/>
          </a:p>
          <a:p>
            <a:r>
              <a:rPr lang="en-US" dirty="0" smtClean="0"/>
              <a:t>A</a:t>
            </a:r>
            <a:r>
              <a:rPr lang="en-US" dirty="0"/>
              <a:t>. Hameed in Hameed, A. </a:t>
            </a:r>
            <a:endParaRPr lang="en-US" dirty="0" smtClean="0"/>
          </a:p>
          <a:p>
            <a:r>
              <a:rPr lang="en-US" dirty="0" smtClean="0"/>
              <a:t>M</a:t>
            </a:r>
            <a:r>
              <a:rPr lang="en-US" dirty="0"/>
              <a:t>. A. </a:t>
            </a:r>
            <a:r>
              <a:rPr lang="en-US" dirty="0" err="1"/>
              <a:t>Rahat</a:t>
            </a:r>
            <a:r>
              <a:rPr lang="en-US" dirty="0"/>
              <a:t> in </a:t>
            </a:r>
            <a:r>
              <a:rPr lang="en-US" dirty="0" err="1"/>
              <a:t>Rahat</a:t>
            </a:r>
            <a:r>
              <a:rPr lang="en-US" dirty="0"/>
              <a:t>, M. A. </a:t>
            </a:r>
            <a:r>
              <a:rPr lang="en-US" dirty="0" smtClean="0"/>
              <a:t> </a:t>
            </a:r>
          </a:p>
          <a:p>
            <a:r>
              <a:rPr lang="en-US" dirty="0" smtClean="0"/>
              <a:t>A</a:t>
            </a:r>
            <a:r>
              <a:rPr lang="en-US" dirty="0"/>
              <a:t>. B. Ashraf in Ashraf, A. B. </a:t>
            </a:r>
            <a:r>
              <a:rPr lang="en-US" dirty="0" smtClean="0"/>
              <a:t> </a:t>
            </a:r>
          </a:p>
          <a:p>
            <a:r>
              <a:rPr lang="en-US" dirty="0" smtClean="0"/>
              <a:t>  </a:t>
            </a:r>
            <a:r>
              <a:rPr lang="ar-AE" dirty="0" smtClean="0"/>
              <a:t>ش </a:t>
            </a:r>
            <a:r>
              <a:rPr lang="ar-AE" dirty="0"/>
              <a:t>فرخ </a:t>
            </a:r>
            <a:r>
              <a:rPr lang="en-US" dirty="0" smtClean="0"/>
              <a:t>  in </a:t>
            </a:r>
            <a:r>
              <a:rPr lang="ar-AE" dirty="0"/>
              <a:t>فرخ، ش </a:t>
            </a:r>
            <a:endParaRPr lang="en-US" dirty="0" smtClean="0"/>
          </a:p>
          <a:p>
            <a:r>
              <a:rPr lang="ar-AE" dirty="0" smtClean="0"/>
              <a:t>• </a:t>
            </a:r>
            <a:r>
              <a:rPr lang="ar-AE" dirty="0"/>
              <a:t>ن م راشد </a:t>
            </a:r>
            <a:r>
              <a:rPr lang="en-US" dirty="0"/>
              <a:t>in </a:t>
            </a:r>
            <a:r>
              <a:rPr lang="ar-AE" dirty="0"/>
              <a:t>راشد، ن۔ م</a:t>
            </a:r>
          </a:p>
          <a:p>
            <a:endParaRPr lang="en-US" dirty="0"/>
          </a:p>
        </p:txBody>
      </p:sp>
    </p:spTree>
    <p:extLst>
      <p:ext uri="{BB962C8B-B14F-4D97-AF65-F5344CB8AC3E}">
        <p14:creationId xmlns:p14="http://schemas.microsoft.com/office/powerpoint/2010/main" val="17547871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AE" b="1" dirty="0">
                <a:hlinkClick r:id="rId2" tooltip="5 poetic name"/>
              </a:rPr>
              <a:t>5. </a:t>
            </a:r>
            <a:r>
              <a:rPr lang="en-US" b="1" dirty="0">
                <a:hlinkClick r:id="rId2" tooltip="5 poetic name"/>
              </a:rPr>
              <a:t>Poetic </a:t>
            </a:r>
            <a:r>
              <a:rPr lang="en-US" b="1" dirty="0" smtClean="0">
                <a:hlinkClick r:id="rId2" tooltip="5 poetic name"/>
              </a:rPr>
              <a:t>Name(</a:t>
            </a:r>
            <a:r>
              <a:rPr lang="ar-AE" b="1" dirty="0" smtClean="0">
                <a:hlinkClick r:id="rId2" tooltip="5 poetic name"/>
              </a:rPr>
              <a:t>تخلص</a:t>
            </a:r>
            <a:r>
              <a:rPr lang="en-US" b="1" dirty="0" smtClean="0"/>
              <a:t>)</a:t>
            </a:r>
            <a:endParaRPr lang="en-US" dirty="0"/>
          </a:p>
        </p:txBody>
      </p:sp>
      <p:sp>
        <p:nvSpPr>
          <p:cNvPr id="3" name="Content Placeholder 2"/>
          <p:cNvSpPr>
            <a:spLocks noGrp="1"/>
          </p:cNvSpPr>
          <p:nvPr>
            <p:ph idx="1"/>
          </p:nvPr>
        </p:nvSpPr>
        <p:spPr/>
        <p:txBody>
          <a:bodyPr>
            <a:normAutofit fontScale="92500" lnSpcReduction="20000"/>
          </a:bodyPr>
          <a:lstStyle/>
          <a:p>
            <a:pPr marL="0" indent="0">
              <a:buNone/>
            </a:pPr>
            <a:r>
              <a:rPr lang="en-US" dirty="0" smtClean="0"/>
              <a:t>Entry </a:t>
            </a:r>
            <a:r>
              <a:rPr lang="en-US" dirty="0"/>
              <a:t>Should be made in Poetic Name </a:t>
            </a:r>
            <a:endParaRPr lang="en-US" dirty="0" smtClean="0"/>
          </a:p>
          <a:p>
            <a:pPr marL="0" indent="0">
              <a:buNone/>
            </a:pPr>
            <a:r>
              <a:rPr lang="en-US" dirty="0" smtClean="0"/>
              <a:t> </a:t>
            </a:r>
            <a:r>
              <a:rPr lang="en-US" dirty="0"/>
              <a:t>If Part of a Name is Repeated in Beginning and at End the last part will be considered Poetic Name: </a:t>
            </a:r>
            <a:r>
              <a:rPr lang="en-US" dirty="0" smtClean="0"/>
              <a:t> </a:t>
            </a:r>
          </a:p>
          <a:p>
            <a:pPr marL="0" indent="0">
              <a:buNone/>
            </a:pPr>
            <a:r>
              <a:rPr lang="en-US" dirty="0" err="1" smtClean="0"/>
              <a:t>Amjad</a:t>
            </a:r>
            <a:r>
              <a:rPr lang="en-US" dirty="0" smtClean="0"/>
              <a:t> </a:t>
            </a:r>
            <a:r>
              <a:rPr lang="en-US" dirty="0"/>
              <a:t>Islam </a:t>
            </a:r>
            <a:r>
              <a:rPr lang="en-US" dirty="0" err="1"/>
              <a:t>Amjad</a:t>
            </a:r>
            <a:r>
              <a:rPr lang="en-US" dirty="0"/>
              <a:t> in </a:t>
            </a:r>
            <a:r>
              <a:rPr lang="en-US" dirty="0" err="1"/>
              <a:t>Amjad</a:t>
            </a:r>
            <a:r>
              <a:rPr lang="en-US" dirty="0"/>
              <a:t>, </a:t>
            </a:r>
            <a:r>
              <a:rPr lang="en-US" dirty="0" err="1"/>
              <a:t>Amjad</a:t>
            </a:r>
            <a:r>
              <a:rPr lang="en-US" dirty="0"/>
              <a:t> Islam </a:t>
            </a:r>
            <a:endParaRPr lang="en-US" dirty="0" smtClean="0"/>
          </a:p>
          <a:p>
            <a:pPr marL="0" indent="0">
              <a:buNone/>
            </a:pPr>
            <a:r>
              <a:rPr lang="en-US" dirty="0" smtClean="0"/>
              <a:t>Mir </a:t>
            </a:r>
            <a:r>
              <a:rPr lang="en-US" dirty="0" err="1"/>
              <a:t>Taqi</a:t>
            </a:r>
            <a:r>
              <a:rPr lang="en-US" dirty="0"/>
              <a:t> Mir in Mir, Mir </a:t>
            </a:r>
            <a:r>
              <a:rPr lang="en-US" dirty="0" err="1"/>
              <a:t>Taqi</a:t>
            </a:r>
            <a:r>
              <a:rPr lang="en-US" dirty="0"/>
              <a:t> </a:t>
            </a:r>
          </a:p>
          <a:p>
            <a:pPr marL="0" indent="0">
              <a:buNone/>
            </a:pPr>
            <a:r>
              <a:rPr lang="en-US" dirty="0" smtClean="0"/>
              <a:t> </a:t>
            </a:r>
            <a:r>
              <a:rPr lang="en-US" dirty="0" err="1"/>
              <a:t>Abid</a:t>
            </a:r>
            <a:r>
              <a:rPr lang="en-US" dirty="0"/>
              <a:t> Ali </a:t>
            </a:r>
            <a:r>
              <a:rPr lang="en-US" dirty="0" err="1"/>
              <a:t>Abid</a:t>
            </a:r>
            <a:r>
              <a:rPr lang="en-US" dirty="0"/>
              <a:t> in </a:t>
            </a:r>
            <a:r>
              <a:rPr lang="en-US" dirty="0" err="1"/>
              <a:t>Abid</a:t>
            </a:r>
            <a:r>
              <a:rPr lang="en-US" dirty="0"/>
              <a:t>, </a:t>
            </a:r>
            <a:r>
              <a:rPr lang="en-US" dirty="0" err="1"/>
              <a:t>Abid</a:t>
            </a:r>
            <a:r>
              <a:rPr lang="en-US" dirty="0"/>
              <a:t> Ali </a:t>
            </a:r>
            <a:endParaRPr lang="en-US" dirty="0" smtClean="0"/>
          </a:p>
          <a:p>
            <a:pPr marL="0" indent="0">
              <a:buNone/>
            </a:pPr>
            <a:r>
              <a:rPr lang="en-US" dirty="0" smtClean="0"/>
              <a:t> </a:t>
            </a:r>
            <a:r>
              <a:rPr lang="en-US" dirty="0" err="1"/>
              <a:t>Faiz</a:t>
            </a:r>
            <a:r>
              <a:rPr lang="en-US" dirty="0"/>
              <a:t> Ahmad </a:t>
            </a:r>
            <a:r>
              <a:rPr lang="en-US" dirty="0" err="1"/>
              <a:t>Faiz</a:t>
            </a:r>
            <a:r>
              <a:rPr lang="en-US" dirty="0"/>
              <a:t> in </a:t>
            </a:r>
            <a:r>
              <a:rPr lang="en-US" dirty="0" err="1"/>
              <a:t>Faiz</a:t>
            </a:r>
            <a:r>
              <a:rPr lang="en-US" dirty="0"/>
              <a:t>, </a:t>
            </a:r>
            <a:r>
              <a:rPr lang="en-US" dirty="0" err="1"/>
              <a:t>Faiz</a:t>
            </a:r>
            <a:r>
              <a:rPr lang="en-US" dirty="0"/>
              <a:t> Ahmad </a:t>
            </a:r>
            <a:endParaRPr lang="en-US" dirty="0" smtClean="0"/>
          </a:p>
          <a:p>
            <a:pPr marL="0" indent="0">
              <a:buNone/>
            </a:pPr>
            <a:r>
              <a:rPr lang="en-US" dirty="0" smtClean="0"/>
              <a:t> </a:t>
            </a:r>
            <a:r>
              <a:rPr lang="en-US" dirty="0" err="1"/>
              <a:t>Wasif</a:t>
            </a:r>
            <a:r>
              <a:rPr lang="en-US" dirty="0"/>
              <a:t> Ali </a:t>
            </a:r>
            <a:r>
              <a:rPr lang="en-US" dirty="0" err="1"/>
              <a:t>Wasif</a:t>
            </a:r>
            <a:r>
              <a:rPr lang="en-US" dirty="0"/>
              <a:t> in </a:t>
            </a:r>
            <a:r>
              <a:rPr lang="en-US" dirty="0" err="1"/>
              <a:t>Wasif</a:t>
            </a:r>
            <a:r>
              <a:rPr lang="en-US" dirty="0"/>
              <a:t>, </a:t>
            </a:r>
            <a:r>
              <a:rPr lang="en-US" dirty="0" err="1"/>
              <a:t>Wasif</a:t>
            </a:r>
            <a:r>
              <a:rPr lang="en-US" dirty="0"/>
              <a:t> </a:t>
            </a:r>
            <a:r>
              <a:rPr lang="en-US" dirty="0" smtClean="0"/>
              <a:t>Ali </a:t>
            </a:r>
            <a:endParaRPr lang="en-US" dirty="0"/>
          </a:p>
        </p:txBody>
      </p:sp>
    </p:spTree>
    <p:extLst>
      <p:ext uri="{BB962C8B-B14F-4D97-AF65-F5344CB8AC3E}">
        <p14:creationId xmlns:p14="http://schemas.microsoft.com/office/powerpoint/2010/main" val="51330987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a:hlinkClick r:id="rId2" tooltip="addition of at the end of the name"/>
              </a:rPr>
              <a:t>Addition of </a:t>
            </a:r>
            <a:r>
              <a:rPr lang="en-US" b="1" dirty="0" smtClean="0">
                <a:hlinkClick r:id="rId2" tooltip="addition of at the end of the name"/>
              </a:rPr>
              <a:t>(</a:t>
            </a:r>
            <a:r>
              <a:rPr lang="ar-AE" b="1" dirty="0" smtClean="0">
                <a:hlinkClick r:id="rId2" tooltip="addition of at the end of the name"/>
              </a:rPr>
              <a:t>ی </a:t>
            </a:r>
            <a:r>
              <a:rPr lang="en-US" b="1" dirty="0" smtClean="0">
                <a:hlinkClick r:id="rId2" tooltip="addition of at the end of the name"/>
              </a:rPr>
              <a:t>) at </a:t>
            </a:r>
            <a:r>
              <a:rPr lang="en-US" b="1" dirty="0">
                <a:hlinkClick r:id="rId2" tooltip="addition of at the end of the name"/>
              </a:rPr>
              <a:t>the End of the Name</a:t>
            </a:r>
            <a:endParaRPr lang="en-US" dirty="0"/>
          </a:p>
        </p:txBody>
      </p:sp>
      <p:sp>
        <p:nvSpPr>
          <p:cNvPr id="3" name="Content Placeholder 2"/>
          <p:cNvSpPr>
            <a:spLocks noGrp="1"/>
          </p:cNvSpPr>
          <p:nvPr>
            <p:ph idx="1"/>
          </p:nvPr>
        </p:nvSpPr>
        <p:spPr/>
        <p:txBody>
          <a:bodyPr>
            <a:normAutofit lnSpcReduction="10000"/>
          </a:bodyPr>
          <a:lstStyle/>
          <a:p>
            <a:pPr marL="0" indent="0">
              <a:buNone/>
            </a:pPr>
            <a:r>
              <a:rPr lang="en-US" dirty="0" smtClean="0"/>
              <a:t> </a:t>
            </a:r>
            <a:r>
              <a:rPr lang="en-US" dirty="0"/>
              <a:t>If an author adds </a:t>
            </a:r>
            <a:r>
              <a:rPr lang="en-US" dirty="0" smtClean="0"/>
              <a:t>(</a:t>
            </a:r>
            <a:r>
              <a:rPr lang="ar-AE" dirty="0" smtClean="0"/>
              <a:t>ی </a:t>
            </a:r>
            <a:r>
              <a:rPr lang="en-US" dirty="0" smtClean="0"/>
              <a:t>) at </a:t>
            </a:r>
            <a:r>
              <a:rPr lang="en-US" dirty="0"/>
              <a:t>the last part of his name, it will be considered Poetic Name: </a:t>
            </a:r>
            <a:endParaRPr lang="en-US" dirty="0" smtClean="0"/>
          </a:p>
          <a:p>
            <a:r>
              <a:rPr lang="en-US" dirty="0" smtClean="0"/>
              <a:t> </a:t>
            </a:r>
            <a:r>
              <a:rPr lang="en-US" dirty="0"/>
              <a:t>Asif </a:t>
            </a:r>
            <a:r>
              <a:rPr lang="en-US" dirty="0" err="1"/>
              <a:t>Farrukhi</a:t>
            </a:r>
            <a:r>
              <a:rPr lang="en-US" dirty="0"/>
              <a:t> in </a:t>
            </a:r>
            <a:r>
              <a:rPr lang="en-US" dirty="0" err="1"/>
              <a:t>Farrukhi</a:t>
            </a:r>
            <a:r>
              <a:rPr lang="en-US" dirty="0"/>
              <a:t>, Asif </a:t>
            </a:r>
            <a:r>
              <a:rPr lang="en-US" dirty="0" smtClean="0"/>
              <a:t> </a:t>
            </a:r>
          </a:p>
          <a:p>
            <a:r>
              <a:rPr lang="en-US" dirty="0" err="1" smtClean="0"/>
              <a:t>Imtiaz</a:t>
            </a:r>
            <a:r>
              <a:rPr lang="en-US" dirty="0" smtClean="0"/>
              <a:t> </a:t>
            </a:r>
            <a:r>
              <a:rPr lang="en-US" dirty="0"/>
              <a:t>Ali Khan </a:t>
            </a:r>
            <a:r>
              <a:rPr lang="en-US" dirty="0" err="1"/>
              <a:t>Arshi</a:t>
            </a:r>
            <a:r>
              <a:rPr lang="en-US" dirty="0"/>
              <a:t> in </a:t>
            </a:r>
            <a:r>
              <a:rPr lang="en-US" dirty="0" err="1"/>
              <a:t>Arshi</a:t>
            </a:r>
            <a:r>
              <a:rPr lang="en-US" dirty="0"/>
              <a:t>, </a:t>
            </a:r>
            <a:r>
              <a:rPr lang="en-US" dirty="0" err="1"/>
              <a:t>Imtiaz</a:t>
            </a:r>
            <a:r>
              <a:rPr lang="en-US" dirty="0"/>
              <a:t> Ali Khan </a:t>
            </a:r>
            <a:endParaRPr lang="en-US" dirty="0" smtClean="0"/>
          </a:p>
          <a:p>
            <a:r>
              <a:rPr lang="en-US" dirty="0" smtClean="0"/>
              <a:t> </a:t>
            </a:r>
            <a:r>
              <a:rPr lang="en-US" dirty="0"/>
              <a:t>Shan-</a:t>
            </a:r>
            <a:r>
              <a:rPr lang="en-US" dirty="0" err="1"/>
              <a:t>ul</a:t>
            </a:r>
            <a:r>
              <a:rPr lang="en-US" dirty="0"/>
              <a:t>-</a:t>
            </a:r>
            <a:r>
              <a:rPr lang="en-US" dirty="0" err="1"/>
              <a:t>Haq</a:t>
            </a:r>
            <a:r>
              <a:rPr lang="en-US" dirty="0"/>
              <a:t> </a:t>
            </a:r>
            <a:r>
              <a:rPr lang="en-US" dirty="0" err="1"/>
              <a:t>Haqi</a:t>
            </a:r>
            <a:r>
              <a:rPr lang="en-US" dirty="0"/>
              <a:t> in </a:t>
            </a:r>
            <a:r>
              <a:rPr lang="en-US" dirty="0" err="1"/>
              <a:t>Haqi</a:t>
            </a:r>
            <a:r>
              <a:rPr lang="en-US" dirty="0"/>
              <a:t>, Shan-</a:t>
            </a:r>
            <a:r>
              <a:rPr lang="en-US" dirty="0" err="1"/>
              <a:t>ul</a:t>
            </a:r>
            <a:r>
              <a:rPr lang="en-US" dirty="0"/>
              <a:t>-</a:t>
            </a:r>
            <a:r>
              <a:rPr lang="en-US" dirty="0" err="1"/>
              <a:t>Haq</a:t>
            </a:r>
            <a:r>
              <a:rPr lang="en-US" dirty="0"/>
              <a:t> </a:t>
            </a:r>
            <a:endParaRPr lang="en-US" dirty="0" smtClean="0"/>
          </a:p>
          <a:p>
            <a:r>
              <a:rPr lang="en-US" dirty="0" err="1" smtClean="0"/>
              <a:t>Mushtaq</a:t>
            </a:r>
            <a:r>
              <a:rPr lang="en-US" dirty="0" smtClean="0"/>
              <a:t> </a:t>
            </a:r>
            <a:r>
              <a:rPr lang="en-US" dirty="0"/>
              <a:t>Ahmad </a:t>
            </a:r>
            <a:r>
              <a:rPr lang="en-US" dirty="0" err="1"/>
              <a:t>Yousafi</a:t>
            </a:r>
            <a:r>
              <a:rPr lang="en-US" dirty="0"/>
              <a:t> in </a:t>
            </a:r>
            <a:r>
              <a:rPr lang="en-US" dirty="0" err="1"/>
              <a:t>Yousafi</a:t>
            </a:r>
            <a:r>
              <a:rPr lang="en-US" dirty="0"/>
              <a:t>, </a:t>
            </a:r>
            <a:r>
              <a:rPr lang="en-US" dirty="0" err="1"/>
              <a:t>Mushtaq</a:t>
            </a:r>
            <a:r>
              <a:rPr lang="en-US" dirty="0"/>
              <a:t> Ahmad </a:t>
            </a:r>
            <a:endParaRPr lang="en-US" dirty="0" smtClean="0"/>
          </a:p>
          <a:p>
            <a:r>
              <a:rPr lang="en-US" dirty="0" smtClean="0"/>
              <a:t> </a:t>
            </a:r>
            <a:r>
              <a:rPr lang="en-US" dirty="0" err="1"/>
              <a:t>Javed</a:t>
            </a:r>
            <a:r>
              <a:rPr lang="en-US" dirty="0"/>
              <a:t> Ahmad </a:t>
            </a:r>
            <a:r>
              <a:rPr lang="en-US" dirty="0" err="1"/>
              <a:t>Ghamdi</a:t>
            </a:r>
            <a:r>
              <a:rPr lang="en-US" dirty="0"/>
              <a:t> in </a:t>
            </a:r>
            <a:r>
              <a:rPr lang="en-US" dirty="0" err="1"/>
              <a:t>Ghamdi</a:t>
            </a:r>
            <a:r>
              <a:rPr lang="en-US" dirty="0"/>
              <a:t>, </a:t>
            </a:r>
            <a:r>
              <a:rPr lang="en-US" dirty="0" err="1"/>
              <a:t>Javed</a:t>
            </a:r>
            <a:r>
              <a:rPr lang="en-US" dirty="0"/>
              <a:t> Ahmad</a:t>
            </a:r>
          </a:p>
          <a:p>
            <a:endParaRPr lang="en-US" dirty="0"/>
          </a:p>
        </p:txBody>
      </p:sp>
    </p:spTree>
    <p:extLst>
      <p:ext uri="{BB962C8B-B14F-4D97-AF65-F5344CB8AC3E}">
        <p14:creationId xmlns:p14="http://schemas.microsoft.com/office/powerpoint/2010/main" val="266150703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hlinkClick r:id="rId2" tooltip="specific word as poetic name"/>
              </a:rPr>
              <a:t>Specific Word as Poetic Name</a:t>
            </a:r>
            <a:endParaRPr lang="en-US" dirty="0"/>
          </a:p>
        </p:txBody>
      </p:sp>
      <p:sp>
        <p:nvSpPr>
          <p:cNvPr id="3" name="Content Placeholder 2"/>
          <p:cNvSpPr>
            <a:spLocks noGrp="1"/>
          </p:cNvSpPr>
          <p:nvPr>
            <p:ph idx="1"/>
          </p:nvPr>
        </p:nvSpPr>
        <p:spPr/>
        <p:txBody>
          <a:bodyPr>
            <a:normAutofit/>
          </a:bodyPr>
          <a:lstStyle/>
          <a:p>
            <a:r>
              <a:rPr lang="en-US" dirty="0"/>
              <a:t> </a:t>
            </a:r>
            <a:r>
              <a:rPr lang="en-US" dirty="0" smtClean="0"/>
              <a:t>Ahmad </a:t>
            </a:r>
            <a:r>
              <a:rPr lang="en-US" dirty="0" err="1"/>
              <a:t>Faraz</a:t>
            </a:r>
            <a:r>
              <a:rPr lang="en-US" dirty="0"/>
              <a:t> in </a:t>
            </a:r>
            <a:r>
              <a:rPr lang="en-US" dirty="0" err="1"/>
              <a:t>Faraz</a:t>
            </a:r>
            <a:r>
              <a:rPr lang="en-US" dirty="0"/>
              <a:t>, Ahmad </a:t>
            </a:r>
          </a:p>
          <a:p>
            <a:r>
              <a:rPr lang="en-US" dirty="0" smtClean="0"/>
              <a:t>Khawaja </a:t>
            </a:r>
            <a:r>
              <a:rPr lang="en-US" dirty="0"/>
              <a:t>Mir Dard in Dard, Mir Khawaja </a:t>
            </a:r>
            <a:endParaRPr lang="en-US" dirty="0" smtClean="0"/>
          </a:p>
          <a:p>
            <a:r>
              <a:rPr lang="en-US" dirty="0" smtClean="0"/>
              <a:t> </a:t>
            </a:r>
            <a:r>
              <a:rPr lang="en-US" dirty="0" err="1"/>
              <a:t>Asadullah</a:t>
            </a:r>
            <a:r>
              <a:rPr lang="en-US" dirty="0"/>
              <a:t> Khan </a:t>
            </a:r>
            <a:r>
              <a:rPr lang="en-US" dirty="0" err="1"/>
              <a:t>Ghalib</a:t>
            </a:r>
            <a:r>
              <a:rPr lang="en-US" dirty="0"/>
              <a:t> in </a:t>
            </a:r>
            <a:r>
              <a:rPr lang="en-US" dirty="0" err="1"/>
              <a:t>Ghalib</a:t>
            </a:r>
            <a:r>
              <a:rPr lang="en-US" dirty="0"/>
              <a:t>, </a:t>
            </a:r>
            <a:r>
              <a:rPr lang="en-US" dirty="0" err="1"/>
              <a:t>Asadullah</a:t>
            </a:r>
            <a:r>
              <a:rPr lang="en-US" dirty="0"/>
              <a:t> Khan </a:t>
            </a:r>
            <a:endParaRPr lang="en-US" dirty="0" smtClean="0"/>
          </a:p>
          <a:p>
            <a:r>
              <a:rPr lang="en-US" dirty="0" smtClean="0"/>
              <a:t> </a:t>
            </a:r>
            <a:r>
              <a:rPr lang="en-US" dirty="0" err="1"/>
              <a:t>Nasim</a:t>
            </a:r>
            <a:r>
              <a:rPr lang="en-US" dirty="0"/>
              <a:t> </a:t>
            </a:r>
            <a:r>
              <a:rPr lang="en-US" dirty="0" err="1"/>
              <a:t>Lyyah</a:t>
            </a:r>
            <a:r>
              <a:rPr lang="en-US" dirty="0"/>
              <a:t>, in </a:t>
            </a:r>
            <a:r>
              <a:rPr lang="en-US" dirty="0" err="1"/>
              <a:t>Nasim</a:t>
            </a:r>
            <a:r>
              <a:rPr lang="en-US" dirty="0"/>
              <a:t> </a:t>
            </a:r>
            <a:r>
              <a:rPr lang="en-US" dirty="0" err="1"/>
              <a:t>Lyyah</a:t>
            </a:r>
            <a:r>
              <a:rPr lang="en-US" dirty="0"/>
              <a:t> </a:t>
            </a:r>
            <a:endParaRPr lang="en-US" dirty="0" smtClean="0"/>
          </a:p>
          <a:p>
            <a:r>
              <a:rPr lang="en-US" dirty="0" smtClean="0"/>
              <a:t> </a:t>
            </a:r>
            <a:r>
              <a:rPr lang="en-US" dirty="0" err="1"/>
              <a:t>Inam-ul-Haq</a:t>
            </a:r>
            <a:r>
              <a:rPr lang="en-US" dirty="0"/>
              <a:t> </a:t>
            </a:r>
            <a:r>
              <a:rPr lang="en-US" dirty="0" err="1"/>
              <a:t>Javed</a:t>
            </a:r>
            <a:r>
              <a:rPr lang="en-US" dirty="0"/>
              <a:t> in </a:t>
            </a:r>
            <a:r>
              <a:rPr lang="en-US" dirty="0" err="1"/>
              <a:t>Javed</a:t>
            </a:r>
            <a:r>
              <a:rPr lang="en-US" dirty="0"/>
              <a:t>, </a:t>
            </a:r>
            <a:r>
              <a:rPr lang="en-US" dirty="0" err="1"/>
              <a:t>Inam-ul-Haq</a:t>
            </a:r>
            <a:endParaRPr lang="en-US" dirty="0"/>
          </a:p>
          <a:p>
            <a:endParaRPr lang="en-US" dirty="0"/>
          </a:p>
        </p:txBody>
      </p:sp>
    </p:spTree>
    <p:extLst>
      <p:ext uri="{BB962C8B-B14F-4D97-AF65-F5344CB8AC3E}">
        <p14:creationId xmlns:p14="http://schemas.microsoft.com/office/powerpoint/2010/main" val="39155119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hlinkClick r:id="rId2" tooltip="family name as poetic name"/>
              </a:rPr>
              <a:t>Family Name as Poetic Name</a:t>
            </a:r>
            <a:r>
              <a:rPr lang="en-US" dirty="0"/>
              <a:t> </a:t>
            </a:r>
          </a:p>
        </p:txBody>
      </p:sp>
      <p:sp>
        <p:nvSpPr>
          <p:cNvPr id="3" name="Content Placeholder 2"/>
          <p:cNvSpPr>
            <a:spLocks noGrp="1"/>
          </p:cNvSpPr>
          <p:nvPr>
            <p:ph idx="1"/>
          </p:nvPr>
        </p:nvSpPr>
        <p:spPr/>
        <p:txBody>
          <a:bodyPr/>
          <a:lstStyle/>
          <a:p>
            <a:r>
              <a:rPr lang="en-US" dirty="0" smtClean="0"/>
              <a:t> </a:t>
            </a:r>
            <a:r>
              <a:rPr lang="en-US" dirty="0"/>
              <a:t>Rarely used, Make Sure that it is Poetic Name or not </a:t>
            </a:r>
            <a:endParaRPr lang="en-US" dirty="0" smtClean="0"/>
          </a:p>
          <a:p>
            <a:r>
              <a:rPr lang="en-US" dirty="0" smtClean="0"/>
              <a:t> </a:t>
            </a:r>
            <a:r>
              <a:rPr lang="en-US" dirty="0" err="1"/>
              <a:t>Sa’adat</a:t>
            </a:r>
            <a:r>
              <a:rPr lang="en-US" dirty="0"/>
              <a:t> Hassan </a:t>
            </a:r>
            <a:r>
              <a:rPr lang="en-US" dirty="0" err="1"/>
              <a:t>Manto</a:t>
            </a:r>
            <a:r>
              <a:rPr lang="en-US" dirty="0"/>
              <a:t> in </a:t>
            </a:r>
            <a:r>
              <a:rPr lang="en-US" dirty="0" err="1"/>
              <a:t>Manto</a:t>
            </a:r>
            <a:r>
              <a:rPr lang="en-US" dirty="0"/>
              <a:t>, </a:t>
            </a:r>
            <a:r>
              <a:rPr lang="en-US" dirty="0" err="1"/>
              <a:t>Sa’adat</a:t>
            </a:r>
            <a:r>
              <a:rPr lang="en-US" dirty="0"/>
              <a:t> Hassan </a:t>
            </a:r>
            <a:endParaRPr lang="en-US" dirty="0" smtClean="0"/>
          </a:p>
          <a:p>
            <a:r>
              <a:rPr lang="en-US" dirty="0" smtClean="0"/>
              <a:t> </a:t>
            </a:r>
            <a:r>
              <a:rPr lang="en-US" dirty="0" err="1"/>
              <a:t>Manzar</a:t>
            </a:r>
            <a:r>
              <a:rPr lang="en-US" dirty="0"/>
              <a:t> Hussain </a:t>
            </a:r>
            <a:r>
              <a:rPr lang="en-US" dirty="0" err="1"/>
              <a:t>Abbasi</a:t>
            </a:r>
            <a:r>
              <a:rPr lang="en-US" dirty="0"/>
              <a:t> in </a:t>
            </a:r>
            <a:r>
              <a:rPr lang="en-US" dirty="0" err="1"/>
              <a:t>Abbasi</a:t>
            </a:r>
            <a:r>
              <a:rPr lang="en-US" dirty="0"/>
              <a:t>, </a:t>
            </a:r>
            <a:r>
              <a:rPr lang="en-US" dirty="0" err="1"/>
              <a:t>Manzar</a:t>
            </a:r>
            <a:r>
              <a:rPr lang="en-US" dirty="0"/>
              <a:t> Hussain</a:t>
            </a:r>
          </a:p>
          <a:p>
            <a:endParaRPr lang="en-US" dirty="0"/>
          </a:p>
        </p:txBody>
      </p:sp>
    </p:spTree>
    <p:extLst>
      <p:ext uri="{BB962C8B-B14F-4D97-AF65-F5344CB8AC3E}">
        <p14:creationId xmlns:p14="http://schemas.microsoft.com/office/powerpoint/2010/main" val="56981348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hlinkClick r:id="rId2" tooltip="local name as poetic name"/>
              </a:rPr>
              <a:t>Local Name as Poetic Name</a:t>
            </a:r>
            <a:endParaRPr lang="en-US" dirty="0"/>
          </a:p>
        </p:txBody>
      </p:sp>
      <p:sp>
        <p:nvSpPr>
          <p:cNvPr id="3" name="Content Placeholder 2"/>
          <p:cNvSpPr>
            <a:spLocks noGrp="1"/>
          </p:cNvSpPr>
          <p:nvPr>
            <p:ph idx="1"/>
          </p:nvPr>
        </p:nvSpPr>
        <p:spPr/>
        <p:txBody>
          <a:bodyPr/>
          <a:lstStyle/>
          <a:p>
            <a:r>
              <a:rPr lang="en-US" dirty="0"/>
              <a:t> </a:t>
            </a:r>
            <a:r>
              <a:rPr lang="en-US" dirty="0" smtClean="0"/>
              <a:t>Rarely </a:t>
            </a:r>
            <a:r>
              <a:rPr lang="en-US" dirty="0"/>
              <a:t>used, Make Sure that it is Poetic Name or not </a:t>
            </a:r>
            <a:endParaRPr lang="en-US" dirty="0" smtClean="0"/>
          </a:p>
          <a:p>
            <a:r>
              <a:rPr lang="en-US" dirty="0" smtClean="0"/>
              <a:t> </a:t>
            </a:r>
            <a:r>
              <a:rPr lang="en-US" dirty="0" err="1"/>
              <a:t>Riaz</a:t>
            </a:r>
            <a:r>
              <a:rPr lang="en-US" dirty="0"/>
              <a:t> </a:t>
            </a:r>
            <a:r>
              <a:rPr lang="en-US" dirty="0" err="1"/>
              <a:t>Khairabadi</a:t>
            </a:r>
            <a:r>
              <a:rPr lang="en-US" dirty="0"/>
              <a:t> in </a:t>
            </a:r>
            <a:r>
              <a:rPr lang="en-US" dirty="0" err="1"/>
              <a:t>Khairabadi</a:t>
            </a:r>
            <a:r>
              <a:rPr lang="en-US" dirty="0"/>
              <a:t>, </a:t>
            </a:r>
            <a:r>
              <a:rPr lang="en-US" dirty="0" err="1"/>
              <a:t>Riaz</a:t>
            </a:r>
            <a:r>
              <a:rPr lang="en-US" dirty="0"/>
              <a:t> </a:t>
            </a:r>
            <a:endParaRPr lang="en-US" dirty="0" smtClean="0"/>
          </a:p>
          <a:p>
            <a:r>
              <a:rPr lang="en-US" dirty="0" smtClean="0"/>
              <a:t> </a:t>
            </a:r>
            <a:r>
              <a:rPr lang="en-US" dirty="0"/>
              <a:t>Shah Abdul Latif </a:t>
            </a:r>
            <a:r>
              <a:rPr lang="en-US" dirty="0" err="1"/>
              <a:t>Bhittai</a:t>
            </a:r>
            <a:r>
              <a:rPr lang="en-US" dirty="0"/>
              <a:t> in </a:t>
            </a:r>
            <a:r>
              <a:rPr lang="en-US" dirty="0" err="1"/>
              <a:t>Bhittai</a:t>
            </a:r>
            <a:r>
              <a:rPr lang="en-US" dirty="0"/>
              <a:t>, Shah </a:t>
            </a:r>
            <a:r>
              <a:rPr lang="en-US" dirty="0" err="1"/>
              <a:t>Abdaul</a:t>
            </a:r>
            <a:r>
              <a:rPr lang="en-US" dirty="0"/>
              <a:t> Latif </a:t>
            </a:r>
            <a:endParaRPr lang="en-US" dirty="0" smtClean="0"/>
          </a:p>
          <a:p>
            <a:r>
              <a:rPr lang="en-US" dirty="0" smtClean="0"/>
              <a:t> </a:t>
            </a:r>
            <a:r>
              <a:rPr lang="en-US" dirty="0"/>
              <a:t>Abdul </a:t>
            </a:r>
            <a:r>
              <a:rPr lang="en-US" dirty="0" err="1"/>
              <a:t>Qadir</a:t>
            </a:r>
            <a:r>
              <a:rPr lang="en-US" dirty="0"/>
              <a:t> </a:t>
            </a:r>
            <a:r>
              <a:rPr lang="en-US" dirty="0" err="1"/>
              <a:t>Sarhadi</a:t>
            </a:r>
            <a:r>
              <a:rPr lang="en-US" dirty="0"/>
              <a:t>, in </a:t>
            </a:r>
            <a:r>
              <a:rPr lang="en-US" dirty="0" err="1"/>
              <a:t>Sarhadi</a:t>
            </a:r>
            <a:r>
              <a:rPr lang="en-US" dirty="0"/>
              <a:t>, Abdul </a:t>
            </a:r>
            <a:r>
              <a:rPr lang="en-US" dirty="0" err="1"/>
              <a:t>Qadi</a:t>
            </a:r>
            <a:endParaRPr lang="en-US" dirty="0"/>
          </a:p>
          <a:p>
            <a:endParaRPr lang="en-US" dirty="0"/>
          </a:p>
        </p:txBody>
      </p:sp>
    </p:spTree>
    <p:extLst>
      <p:ext uri="{BB962C8B-B14F-4D97-AF65-F5344CB8AC3E}">
        <p14:creationId xmlns:p14="http://schemas.microsoft.com/office/powerpoint/2010/main" val="45521274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a:hlinkClick r:id="rId2" tooltip="6 two worded name a common names"/>
              </a:rPr>
              <a:t>6. Two Worded Name(a). Common Names</a:t>
            </a:r>
            <a:r>
              <a:rPr lang="en-US" dirty="0"/>
              <a:t> </a:t>
            </a:r>
          </a:p>
        </p:txBody>
      </p:sp>
      <p:sp>
        <p:nvSpPr>
          <p:cNvPr id="3" name="Content Placeholder 2"/>
          <p:cNvSpPr>
            <a:spLocks noGrp="1"/>
          </p:cNvSpPr>
          <p:nvPr>
            <p:ph idx="1"/>
          </p:nvPr>
        </p:nvSpPr>
        <p:spPr/>
        <p:txBody>
          <a:bodyPr>
            <a:normAutofit/>
          </a:bodyPr>
          <a:lstStyle/>
          <a:p>
            <a:r>
              <a:rPr lang="en-US" dirty="0" smtClean="0"/>
              <a:t>• </a:t>
            </a:r>
            <a:r>
              <a:rPr lang="en-US" dirty="0"/>
              <a:t>Enter in First Part except for Local, Family and Poetic Names: </a:t>
            </a:r>
            <a:endParaRPr lang="en-US" dirty="0" smtClean="0"/>
          </a:p>
          <a:p>
            <a:r>
              <a:rPr lang="en-US" dirty="0" smtClean="0"/>
              <a:t> </a:t>
            </a:r>
            <a:r>
              <a:rPr lang="en-US" dirty="0"/>
              <a:t>Ahmad </a:t>
            </a:r>
            <a:r>
              <a:rPr lang="en-US" dirty="0" err="1"/>
              <a:t>Saleem</a:t>
            </a:r>
            <a:r>
              <a:rPr lang="en-US" dirty="0"/>
              <a:t> </a:t>
            </a:r>
            <a:endParaRPr lang="en-US" dirty="0" smtClean="0"/>
          </a:p>
          <a:p>
            <a:r>
              <a:rPr lang="en-US" dirty="0" smtClean="0"/>
              <a:t>Aslam </a:t>
            </a:r>
            <a:r>
              <a:rPr lang="en-US" dirty="0"/>
              <a:t>Kamal </a:t>
            </a:r>
            <a:endParaRPr lang="en-US" dirty="0" smtClean="0"/>
          </a:p>
          <a:p>
            <a:r>
              <a:rPr lang="en-US" dirty="0" smtClean="0"/>
              <a:t> </a:t>
            </a:r>
            <a:r>
              <a:rPr lang="en-US" dirty="0" err="1"/>
              <a:t>Bano</a:t>
            </a:r>
            <a:r>
              <a:rPr lang="en-US" dirty="0"/>
              <a:t> </a:t>
            </a:r>
            <a:r>
              <a:rPr lang="en-US" dirty="0" err="1"/>
              <a:t>Qudsia</a:t>
            </a:r>
            <a:r>
              <a:rPr lang="en-US" dirty="0"/>
              <a:t> </a:t>
            </a:r>
            <a:endParaRPr lang="en-US" dirty="0" smtClean="0"/>
          </a:p>
          <a:p>
            <a:r>
              <a:rPr lang="en-US" dirty="0" smtClean="0"/>
              <a:t> </a:t>
            </a:r>
            <a:r>
              <a:rPr lang="en-US" dirty="0" err="1"/>
              <a:t>Intezar</a:t>
            </a:r>
            <a:r>
              <a:rPr lang="en-US" dirty="0"/>
              <a:t> Hussain </a:t>
            </a:r>
            <a:r>
              <a:rPr lang="en-US" dirty="0" smtClean="0"/>
              <a:t> </a:t>
            </a:r>
          </a:p>
          <a:p>
            <a:r>
              <a:rPr lang="en-US" dirty="0" err="1" smtClean="0"/>
              <a:t>Anis</a:t>
            </a:r>
            <a:r>
              <a:rPr lang="en-US" dirty="0" smtClean="0"/>
              <a:t> </a:t>
            </a:r>
            <a:r>
              <a:rPr lang="en-US" dirty="0" err="1"/>
              <a:t>Khurshid</a:t>
            </a:r>
            <a:endParaRPr lang="en-US" dirty="0"/>
          </a:p>
          <a:p>
            <a:endParaRPr lang="en-US" dirty="0"/>
          </a:p>
        </p:txBody>
      </p:sp>
    </p:spTree>
    <p:extLst>
      <p:ext uri="{BB962C8B-B14F-4D97-AF65-F5344CB8AC3E}">
        <p14:creationId xmlns:p14="http://schemas.microsoft.com/office/powerpoint/2010/main" val="244547322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a:hlinkClick r:id="rId2" tooltip="6 b where one part is a family name"/>
              </a:rPr>
              <a:t>6(b). Where One Part is a Family Name</a:t>
            </a:r>
            <a:r>
              <a:rPr lang="en-US" dirty="0"/>
              <a:t> </a:t>
            </a:r>
          </a:p>
        </p:txBody>
      </p:sp>
      <p:sp>
        <p:nvSpPr>
          <p:cNvPr id="3" name="Content Placeholder 2"/>
          <p:cNvSpPr>
            <a:spLocks noGrp="1"/>
          </p:cNvSpPr>
          <p:nvPr>
            <p:ph idx="1"/>
          </p:nvPr>
        </p:nvSpPr>
        <p:spPr/>
        <p:txBody>
          <a:bodyPr>
            <a:normAutofit/>
          </a:bodyPr>
          <a:lstStyle/>
          <a:p>
            <a:r>
              <a:rPr lang="en-US" dirty="0" smtClean="0"/>
              <a:t> </a:t>
            </a:r>
            <a:r>
              <a:rPr lang="en-US" dirty="0"/>
              <a:t>Enter in real name </a:t>
            </a:r>
            <a:endParaRPr lang="en-US" dirty="0" smtClean="0"/>
          </a:p>
          <a:p>
            <a:r>
              <a:rPr lang="en-US" dirty="0" smtClean="0"/>
              <a:t> </a:t>
            </a:r>
            <a:r>
              <a:rPr lang="en-US" dirty="0"/>
              <a:t>Agha </a:t>
            </a:r>
            <a:r>
              <a:rPr lang="en-US" dirty="0" err="1"/>
              <a:t>Asraf</a:t>
            </a:r>
            <a:r>
              <a:rPr lang="en-US" dirty="0"/>
              <a:t> in Ashraf, Agha </a:t>
            </a:r>
            <a:endParaRPr lang="en-US" dirty="0" smtClean="0"/>
          </a:p>
          <a:p>
            <a:r>
              <a:rPr lang="en-US" dirty="0" smtClean="0"/>
              <a:t>Abdullah </a:t>
            </a:r>
            <a:r>
              <a:rPr lang="en-US" dirty="0"/>
              <a:t>Malik in Abdullah Malik </a:t>
            </a:r>
            <a:endParaRPr lang="en-US" dirty="0" smtClean="0"/>
          </a:p>
          <a:p>
            <a:r>
              <a:rPr lang="en-US" dirty="0" smtClean="0"/>
              <a:t> </a:t>
            </a:r>
            <a:r>
              <a:rPr lang="en-US" dirty="0"/>
              <a:t>Nasir Zaidi in Nasir Zaidi </a:t>
            </a:r>
            <a:endParaRPr lang="en-US" dirty="0" smtClean="0"/>
          </a:p>
          <a:p>
            <a:r>
              <a:rPr lang="en-US" dirty="0" err="1" smtClean="0"/>
              <a:t>Choudhri</a:t>
            </a:r>
            <a:r>
              <a:rPr lang="en-US" dirty="0" smtClean="0"/>
              <a:t> </a:t>
            </a:r>
            <a:r>
              <a:rPr lang="en-US" dirty="0"/>
              <a:t>Ghulam </a:t>
            </a:r>
            <a:r>
              <a:rPr lang="en-US" dirty="0" err="1"/>
              <a:t>Rasul</a:t>
            </a:r>
            <a:r>
              <a:rPr lang="en-US" dirty="0"/>
              <a:t> in Ghulam </a:t>
            </a:r>
            <a:r>
              <a:rPr lang="en-US" dirty="0" err="1"/>
              <a:t>Rasul</a:t>
            </a:r>
            <a:r>
              <a:rPr lang="en-US" dirty="0"/>
              <a:t>, </a:t>
            </a:r>
            <a:r>
              <a:rPr lang="en-US" dirty="0" err="1"/>
              <a:t>Choudhri</a:t>
            </a:r>
            <a:r>
              <a:rPr lang="en-US" dirty="0"/>
              <a:t> </a:t>
            </a:r>
            <a:r>
              <a:rPr lang="en-US" dirty="0" smtClean="0"/>
              <a:t> </a:t>
            </a:r>
          </a:p>
          <a:p>
            <a:r>
              <a:rPr lang="en-US" dirty="0" smtClean="0"/>
              <a:t>Syed </a:t>
            </a:r>
            <a:r>
              <a:rPr lang="en-US" dirty="0"/>
              <a:t>Abdullah in Abdullah, Syed</a:t>
            </a:r>
          </a:p>
          <a:p>
            <a:endParaRPr lang="en-US" dirty="0"/>
          </a:p>
        </p:txBody>
      </p:sp>
    </p:spTree>
    <p:extLst>
      <p:ext uri="{BB962C8B-B14F-4D97-AF65-F5344CB8AC3E}">
        <p14:creationId xmlns:p14="http://schemas.microsoft.com/office/powerpoint/2010/main" val="21445794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a:hlinkClick r:id="rId2" tooltip="muhammad as part of 2 worded name"/>
              </a:rPr>
              <a:t>“Muhammad” as Part of 2 </a:t>
            </a:r>
            <a:r>
              <a:rPr lang="en-US" b="1" dirty="0" err="1">
                <a:hlinkClick r:id="rId2" tooltip="muhammad as part of 2 worded name"/>
              </a:rPr>
              <a:t>WordedName</a:t>
            </a:r>
            <a:endParaRPr lang="en-US" dirty="0"/>
          </a:p>
        </p:txBody>
      </p:sp>
      <p:sp>
        <p:nvSpPr>
          <p:cNvPr id="3" name="Content Placeholder 2"/>
          <p:cNvSpPr>
            <a:spLocks noGrp="1"/>
          </p:cNvSpPr>
          <p:nvPr>
            <p:ph idx="1"/>
          </p:nvPr>
        </p:nvSpPr>
        <p:spPr/>
        <p:txBody>
          <a:bodyPr>
            <a:normAutofit/>
          </a:bodyPr>
          <a:lstStyle/>
          <a:p>
            <a:r>
              <a:rPr lang="en-US" b="1" dirty="0"/>
              <a:t> </a:t>
            </a:r>
            <a:r>
              <a:rPr lang="en-US" dirty="0" smtClean="0"/>
              <a:t>Don’t </a:t>
            </a:r>
            <a:r>
              <a:rPr lang="en-US" dirty="0"/>
              <a:t>enter in Muhammad instead enter in other part because we use Muhammad in respect of holy Prophet and it is immensely used: </a:t>
            </a:r>
            <a:endParaRPr lang="en-US" dirty="0" smtClean="0"/>
          </a:p>
          <a:p>
            <a:r>
              <a:rPr lang="en-US" dirty="0" smtClean="0"/>
              <a:t> </a:t>
            </a:r>
            <a:r>
              <a:rPr lang="en-US" dirty="0"/>
              <a:t>Muhammad Iqbal in Iqbal, Muhammad </a:t>
            </a:r>
            <a:endParaRPr lang="en-US" dirty="0" smtClean="0"/>
          </a:p>
          <a:p>
            <a:r>
              <a:rPr lang="en-US" dirty="0" smtClean="0"/>
              <a:t> </a:t>
            </a:r>
            <a:r>
              <a:rPr lang="en-US" dirty="0"/>
              <a:t>Muhammad Tahir-</a:t>
            </a:r>
            <a:r>
              <a:rPr lang="en-US" dirty="0" err="1"/>
              <a:t>ul</a:t>
            </a:r>
            <a:r>
              <a:rPr lang="en-US" dirty="0"/>
              <a:t>-</a:t>
            </a:r>
            <a:r>
              <a:rPr lang="en-US" dirty="0" err="1"/>
              <a:t>Qadiri</a:t>
            </a:r>
            <a:r>
              <a:rPr lang="en-US" dirty="0"/>
              <a:t> in Tahir-</a:t>
            </a:r>
            <a:r>
              <a:rPr lang="en-US" dirty="0" err="1"/>
              <a:t>ul</a:t>
            </a:r>
            <a:r>
              <a:rPr lang="en-US" dirty="0"/>
              <a:t>-</a:t>
            </a:r>
            <a:r>
              <a:rPr lang="en-US" dirty="0" err="1"/>
              <a:t>Qadiri</a:t>
            </a:r>
            <a:r>
              <a:rPr lang="en-US" dirty="0"/>
              <a:t>, Muhammad </a:t>
            </a:r>
            <a:endParaRPr lang="en-US" dirty="0" smtClean="0"/>
          </a:p>
          <a:p>
            <a:r>
              <a:rPr lang="en-US" dirty="0" smtClean="0"/>
              <a:t> </a:t>
            </a:r>
            <a:r>
              <a:rPr lang="en-US" dirty="0"/>
              <a:t>Muhammad Saeed in Saeed, Muhammad</a:t>
            </a:r>
          </a:p>
          <a:p>
            <a:endParaRPr lang="en-US" dirty="0"/>
          </a:p>
        </p:txBody>
      </p:sp>
    </p:spTree>
    <p:extLst>
      <p:ext uri="{BB962C8B-B14F-4D97-AF65-F5344CB8AC3E}">
        <p14:creationId xmlns:p14="http://schemas.microsoft.com/office/powerpoint/2010/main" val="48044130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Introduction </a:t>
            </a:r>
            <a:endParaRPr lang="en-US" dirty="0"/>
          </a:p>
        </p:txBody>
      </p:sp>
      <p:sp>
        <p:nvSpPr>
          <p:cNvPr id="3" name="Content Placeholder 2"/>
          <p:cNvSpPr>
            <a:spLocks noGrp="1"/>
          </p:cNvSpPr>
          <p:nvPr>
            <p:ph idx="1"/>
          </p:nvPr>
        </p:nvSpPr>
        <p:spPr/>
        <p:txBody>
          <a:bodyPr/>
          <a:lstStyle/>
          <a:p>
            <a:r>
              <a:rPr lang="en-US" dirty="0" smtClean="0"/>
              <a:t>Various practices of cataloguing of Muslim names exist everywhere. almost all of libraries, academic or public, large or small in Pakistan have their own way of cataloguing. But no uniformity exist in cataloguing of Pakistani Muslims names anywhere. One name for example Sir Allama Muhammad Iqbal is being catalogued under three forms of entry element. </a:t>
            </a:r>
            <a:endParaRPr lang="en-US" dirty="0"/>
          </a:p>
        </p:txBody>
      </p:sp>
    </p:spTree>
    <p:extLst>
      <p:ext uri="{BB962C8B-B14F-4D97-AF65-F5344CB8AC3E}">
        <p14:creationId xmlns:p14="http://schemas.microsoft.com/office/powerpoint/2010/main" val="246035998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hlinkClick r:id="rId2" tooltip="7 three worded names"/>
              </a:rPr>
              <a:t>7. Three Worded Names</a:t>
            </a:r>
            <a:endParaRPr lang="en-US" dirty="0"/>
          </a:p>
        </p:txBody>
      </p:sp>
      <p:sp>
        <p:nvSpPr>
          <p:cNvPr id="3" name="Content Placeholder 2"/>
          <p:cNvSpPr>
            <a:spLocks noGrp="1"/>
          </p:cNvSpPr>
          <p:nvPr>
            <p:ph idx="1"/>
          </p:nvPr>
        </p:nvSpPr>
        <p:spPr/>
        <p:txBody>
          <a:bodyPr>
            <a:normAutofit lnSpcReduction="10000"/>
          </a:bodyPr>
          <a:lstStyle/>
          <a:p>
            <a:r>
              <a:rPr lang="en-US" dirty="0"/>
              <a:t> </a:t>
            </a:r>
            <a:r>
              <a:rPr lang="en-US" dirty="0" smtClean="0"/>
              <a:t>Simple </a:t>
            </a:r>
            <a:r>
              <a:rPr lang="en-US" dirty="0"/>
              <a:t>3 Worded Name (without Poetic, Family or Local Name). Enter in Last Part: </a:t>
            </a:r>
            <a:endParaRPr lang="en-US" dirty="0" smtClean="0"/>
          </a:p>
          <a:p>
            <a:r>
              <a:rPr lang="en-US" dirty="0" smtClean="0"/>
              <a:t> </a:t>
            </a:r>
            <a:r>
              <a:rPr lang="en-US" dirty="0"/>
              <a:t>Ali </a:t>
            </a:r>
            <a:r>
              <a:rPr lang="en-US" dirty="0" err="1"/>
              <a:t>Asghar</a:t>
            </a:r>
            <a:r>
              <a:rPr lang="en-US" dirty="0"/>
              <a:t> Abbas in Abbas, Ali </a:t>
            </a:r>
            <a:r>
              <a:rPr lang="en-US" dirty="0" err="1"/>
              <a:t>Asghar</a:t>
            </a:r>
            <a:r>
              <a:rPr lang="en-US" dirty="0"/>
              <a:t> </a:t>
            </a:r>
            <a:endParaRPr lang="en-US" dirty="0" smtClean="0"/>
          </a:p>
          <a:p>
            <a:r>
              <a:rPr lang="en-US" dirty="0" smtClean="0"/>
              <a:t> </a:t>
            </a:r>
            <a:r>
              <a:rPr lang="en-US" dirty="0"/>
              <a:t>Ghulam Hussain Zulfiqar in Zulfiqar, Ghulam Hussain </a:t>
            </a:r>
          </a:p>
          <a:p>
            <a:r>
              <a:rPr lang="en-US" dirty="0" smtClean="0"/>
              <a:t> </a:t>
            </a:r>
            <a:r>
              <a:rPr lang="en-US" dirty="0" err="1"/>
              <a:t>Zahid</a:t>
            </a:r>
            <a:r>
              <a:rPr lang="en-US" dirty="0"/>
              <a:t> </a:t>
            </a:r>
            <a:r>
              <a:rPr lang="en-US" dirty="0" err="1"/>
              <a:t>Munir</a:t>
            </a:r>
            <a:r>
              <a:rPr lang="en-US" dirty="0"/>
              <a:t> </a:t>
            </a:r>
            <a:r>
              <a:rPr lang="en-US" dirty="0" err="1"/>
              <a:t>Aamir</a:t>
            </a:r>
            <a:r>
              <a:rPr lang="en-US" dirty="0"/>
              <a:t> in </a:t>
            </a:r>
            <a:r>
              <a:rPr lang="en-US" dirty="0" err="1"/>
              <a:t>Aamir</a:t>
            </a:r>
            <a:r>
              <a:rPr lang="en-US" dirty="0"/>
              <a:t>, </a:t>
            </a:r>
            <a:r>
              <a:rPr lang="en-US" dirty="0" err="1"/>
              <a:t>Zahid</a:t>
            </a:r>
            <a:r>
              <a:rPr lang="en-US" dirty="0"/>
              <a:t> </a:t>
            </a:r>
            <a:r>
              <a:rPr lang="en-US" dirty="0" err="1"/>
              <a:t>Munir</a:t>
            </a:r>
            <a:r>
              <a:rPr lang="en-US" dirty="0"/>
              <a:t> </a:t>
            </a:r>
            <a:endParaRPr lang="en-US" dirty="0" smtClean="0"/>
          </a:p>
          <a:p>
            <a:r>
              <a:rPr lang="en-US" dirty="0" smtClean="0"/>
              <a:t> </a:t>
            </a:r>
            <a:r>
              <a:rPr lang="en-US" dirty="0"/>
              <a:t>Zafar Ahmad </a:t>
            </a:r>
            <a:r>
              <a:rPr lang="en-US" dirty="0" err="1"/>
              <a:t>Mansoor</a:t>
            </a:r>
            <a:r>
              <a:rPr lang="en-US" dirty="0"/>
              <a:t> in </a:t>
            </a:r>
            <a:r>
              <a:rPr lang="en-US" dirty="0" err="1"/>
              <a:t>Mansoor</a:t>
            </a:r>
            <a:r>
              <a:rPr lang="en-US" dirty="0"/>
              <a:t>, Zafar Ahmad </a:t>
            </a:r>
            <a:endParaRPr lang="en-US" dirty="0" smtClean="0"/>
          </a:p>
          <a:p>
            <a:r>
              <a:rPr lang="en-US" dirty="0" smtClean="0"/>
              <a:t> </a:t>
            </a:r>
            <a:r>
              <a:rPr lang="en-US" dirty="0"/>
              <a:t>Ghulam </a:t>
            </a:r>
            <a:r>
              <a:rPr lang="en-US" dirty="0" err="1"/>
              <a:t>Gillani</a:t>
            </a:r>
            <a:r>
              <a:rPr lang="en-US" dirty="0"/>
              <a:t> </a:t>
            </a:r>
            <a:r>
              <a:rPr lang="en-US" dirty="0" err="1"/>
              <a:t>Asghar</a:t>
            </a:r>
            <a:r>
              <a:rPr lang="en-US" dirty="0"/>
              <a:t> in </a:t>
            </a:r>
            <a:r>
              <a:rPr lang="en-US" dirty="0" err="1"/>
              <a:t>Asghar</a:t>
            </a:r>
            <a:r>
              <a:rPr lang="en-US" dirty="0"/>
              <a:t>, Ghulam </a:t>
            </a:r>
            <a:r>
              <a:rPr lang="en-US" dirty="0" err="1"/>
              <a:t>Gillani</a:t>
            </a:r>
            <a:endParaRPr lang="en-US" dirty="0"/>
          </a:p>
          <a:p>
            <a:endParaRPr lang="en-US" dirty="0"/>
          </a:p>
        </p:txBody>
      </p:sp>
    </p:spTree>
    <p:extLst>
      <p:ext uri="{BB962C8B-B14F-4D97-AF65-F5344CB8AC3E}">
        <p14:creationId xmlns:p14="http://schemas.microsoft.com/office/powerpoint/2010/main" val="414757537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hlinkClick r:id="rId2" tooltip="b first or last part is a family name"/>
              </a:rPr>
              <a:t>b. First or Last Part is a Family Name</a:t>
            </a:r>
            <a:endParaRPr lang="en-US" dirty="0"/>
          </a:p>
        </p:txBody>
      </p:sp>
      <p:sp>
        <p:nvSpPr>
          <p:cNvPr id="3" name="Content Placeholder 2"/>
          <p:cNvSpPr>
            <a:spLocks noGrp="1"/>
          </p:cNvSpPr>
          <p:nvPr>
            <p:ph idx="1"/>
          </p:nvPr>
        </p:nvSpPr>
        <p:spPr/>
        <p:txBody>
          <a:bodyPr>
            <a:normAutofit/>
          </a:bodyPr>
          <a:lstStyle/>
          <a:p>
            <a:r>
              <a:rPr lang="en-US" dirty="0"/>
              <a:t> • Don’t enter Family Name. Enter in other 2 parts: </a:t>
            </a:r>
            <a:endParaRPr lang="en-US" dirty="0" smtClean="0"/>
          </a:p>
          <a:p>
            <a:r>
              <a:rPr lang="en-US" dirty="0" smtClean="0"/>
              <a:t> </a:t>
            </a:r>
            <a:r>
              <a:rPr lang="en-US" dirty="0" err="1"/>
              <a:t>Irshad</a:t>
            </a:r>
            <a:r>
              <a:rPr lang="en-US" dirty="0"/>
              <a:t> Ahmad </a:t>
            </a:r>
            <a:r>
              <a:rPr lang="en-US" dirty="0" err="1"/>
              <a:t>Haqqani</a:t>
            </a:r>
            <a:r>
              <a:rPr lang="en-US" dirty="0"/>
              <a:t> in </a:t>
            </a:r>
            <a:r>
              <a:rPr lang="en-US" dirty="0" err="1"/>
              <a:t>Irshad</a:t>
            </a:r>
            <a:r>
              <a:rPr lang="en-US" dirty="0"/>
              <a:t> Ahmad </a:t>
            </a:r>
            <a:r>
              <a:rPr lang="en-US" dirty="0" err="1"/>
              <a:t>Haqqani</a:t>
            </a:r>
            <a:r>
              <a:rPr lang="en-US" dirty="0"/>
              <a:t> </a:t>
            </a:r>
            <a:endParaRPr lang="en-US" dirty="0" smtClean="0"/>
          </a:p>
          <a:p>
            <a:r>
              <a:rPr lang="en-US" dirty="0" smtClean="0"/>
              <a:t> </a:t>
            </a:r>
            <a:r>
              <a:rPr lang="en-US" dirty="0"/>
              <a:t>Agha Anwar Gull in Anwar Gull, Agha </a:t>
            </a:r>
            <a:endParaRPr lang="en-US" dirty="0" smtClean="0"/>
          </a:p>
          <a:p>
            <a:r>
              <a:rPr lang="en-US" dirty="0" smtClean="0"/>
              <a:t> </a:t>
            </a:r>
            <a:r>
              <a:rPr lang="en-US" dirty="0"/>
              <a:t>Raja Rasheed Mahmood in Rasheed Mahmood, Raja </a:t>
            </a:r>
            <a:endParaRPr lang="en-US" dirty="0" smtClean="0"/>
          </a:p>
          <a:p>
            <a:r>
              <a:rPr lang="en-US" dirty="0" smtClean="0"/>
              <a:t> </a:t>
            </a:r>
            <a:r>
              <a:rPr lang="en-US" dirty="0"/>
              <a:t>Tahir </a:t>
            </a:r>
            <a:r>
              <a:rPr lang="en-US" dirty="0" err="1"/>
              <a:t>Javed</a:t>
            </a:r>
            <a:r>
              <a:rPr lang="en-US" dirty="0"/>
              <a:t> Mughal in Tahir </a:t>
            </a:r>
            <a:r>
              <a:rPr lang="en-US" dirty="0" err="1"/>
              <a:t>Javed</a:t>
            </a:r>
            <a:r>
              <a:rPr lang="en-US" dirty="0"/>
              <a:t> Mughal </a:t>
            </a:r>
            <a:endParaRPr lang="en-US" dirty="0" smtClean="0"/>
          </a:p>
          <a:p>
            <a:r>
              <a:rPr lang="en-US" dirty="0" smtClean="0"/>
              <a:t> </a:t>
            </a:r>
            <a:r>
              <a:rPr lang="en-US" dirty="0"/>
              <a:t>Ashraf Ali </a:t>
            </a:r>
            <a:r>
              <a:rPr lang="en-US" dirty="0" err="1"/>
              <a:t>Thanvi</a:t>
            </a:r>
            <a:r>
              <a:rPr lang="en-US" dirty="0"/>
              <a:t> in Ashraf Ali </a:t>
            </a:r>
            <a:r>
              <a:rPr lang="en-US" dirty="0" err="1"/>
              <a:t>Thanvi</a:t>
            </a:r>
            <a:endParaRPr lang="en-US" dirty="0"/>
          </a:p>
          <a:p>
            <a:endParaRPr lang="en-US" dirty="0"/>
          </a:p>
        </p:txBody>
      </p:sp>
    </p:spTree>
    <p:extLst>
      <p:ext uri="{BB962C8B-B14F-4D97-AF65-F5344CB8AC3E}">
        <p14:creationId xmlns:p14="http://schemas.microsoft.com/office/powerpoint/2010/main" val="38570337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a:hlinkClick r:id="rId2" tooltip="c first and last parts are family or local names"/>
              </a:rPr>
              <a:t>c. First and Last Parts are Family or Local Names</a:t>
            </a:r>
            <a:endParaRPr lang="en-US" dirty="0"/>
          </a:p>
        </p:txBody>
      </p:sp>
      <p:sp>
        <p:nvSpPr>
          <p:cNvPr id="3" name="Content Placeholder 2"/>
          <p:cNvSpPr>
            <a:spLocks noGrp="1"/>
          </p:cNvSpPr>
          <p:nvPr>
            <p:ph idx="1"/>
          </p:nvPr>
        </p:nvSpPr>
        <p:spPr/>
        <p:txBody>
          <a:bodyPr>
            <a:normAutofit/>
          </a:bodyPr>
          <a:lstStyle/>
          <a:p>
            <a:r>
              <a:rPr lang="en-US" dirty="0"/>
              <a:t> • Enter in the central Part: </a:t>
            </a:r>
            <a:endParaRPr lang="en-US" dirty="0" smtClean="0"/>
          </a:p>
          <a:p>
            <a:r>
              <a:rPr lang="en-US" dirty="0" smtClean="0"/>
              <a:t> </a:t>
            </a:r>
            <a:r>
              <a:rPr lang="en-US" dirty="0"/>
              <a:t>Mirza Hamid Beg in Hamid Beg, Mirza </a:t>
            </a:r>
            <a:endParaRPr lang="en-US" dirty="0" smtClean="0"/>
          </a:p>
          <a:p>
            <a:r>
              <a:rPr lang="en-US" dirty="0" smtClean="0"/>
              <a:t> </a:t>
            </a:r>
            <a:r>
              <a:rPr lang="en-US" dirty="0"/>
              <a:t>Syed </a:t>
            </a:r>
            <a:r>
              <a:rPr lang="en-US" dirty="0" err="1"/>
              <a:t>Zamir</a:t>
            </a:r>
            <a:r>
              <a:rPr lang="en-US" dirty="0"/>
              <a:t> Jafri in </a:t>
            </a:r>
            <a:r>
              <a:rPr lang="en-US" dirty="0" err="1"/>
              <a:t>Zamir</a:t>
            </a:r>
            <a:r>
              <a:rPr lang="en-US" dirty="0"/>
              <a:t> Jafri, Syed </a:t>
            </a:r>
            <a:endParaRPr lang="en-US" dirty="0" smtClean="0"/>
          </a:p>
          <a:p>
            <a:r>
              <a:rPr lang="en-US" dirty="0" smtClean="0"/>
              <a:t> </a:t>
            </a:r>
            <a:r>
              <a:rPr lang="en-US" dirty="0"/>
              <a:t>Khawaja Hassan </a:t>
            </a:r>
            <a:r>
              <a:rPr lang="en-US" dirty="0" err="1"/>
              <a:t>Nizami</a:t>
            </a:r>
            <a:r>
              <a:rPr lang="en-US" dirty="0"/>
              <a:t>, in Hassan </a:t>
            </a:r>
            <a:r>
              <a:rPr lang="en-US" dirty="0" err="1"/>
              <a:t>Nizami</a:t>
            </a:r>
            <a:r>
              <a:rPr lang="en-US" dirty="0"/>
              <a:t>, </a:t>
            </a:r>
            <a:r>
              <a:rPr lang="en-US" dirty="0" err="1"/>
              <a:t>Khawja</a:t>
            </a:r>
            <a:r>
              <a:rPr lang="en-US" dirty="0"/>
              <a:t> </a:t>
            </a:r>
            <a:endParaRPr lang="en-US" dirty="0" smtClean="0"/>
          </a:p>
          <a:p>
            <a:r>
              <a:rPr lang="en-US" dirty="0" smtClean="0"/>
              <a:t> </a:t>
            </a:r>
            <a:r>
              <a:rPr lang="en-US" dirty="0"/>
              <a:t>Rana Saeed Khan in Saeed Khan, Rana </a:t>
            </a:r>
            <a:endParaRPr lang="en-US" dirty="0" smtClean="0"/>
          </a:p>
          <a:p>
            <a:r>
              <a:rPr lang="en-US" dirty="0" smtClean="0"/>
              <a:t> </a:t>
            </a:r>
            <a:r>
              <a:rPr lang="en-US" dirty="0"/>
              <a:t>Syed </a:t>
            </a:r>
            <a:r>
              <a:rPr lang="en-US" dirty="0" err="1"/>
              <a:t>Suleman</a:t>
            </a:r>
            <a:r>
              <a:rPr lang="en-US" dirty="0"/>
              <a:t> </a:t>
            </a:r>
            <a:r>
              <a:rPr lang="en-US" dirty="0" err="1"/>
              <a:t>Nadvi</a:t>
            </a:r>
            <a:r>
              <a:rPr lang="en-US" dirty="0"/>
              <a:t> in </a:t>
            </a:r>
            <a:r>
              <a:rPr lang="en-US" dirty="0" err="1"/>
              <a:t>Suleman</a:t>
            </a:r>
            <a:r>
              <a:rPr lang="en-US" dirty="0"/>
              <a:t> </a:t>
            </a:r>
            <a:r>
              <a:rPr lang="en-US" dirty="0" err="1"/>
              <a:t>Nadvi</a:t>
            </a:r>
            <a:r>
              <a:rPr lang="en-US" dirty="0"/>
              <a:t>, Syed</a:t>
            </a:r>
          </a:p>
          <a:p>
            <a:endParaRPr lang="en-US" dirty="0"/>
          </a:p>
        </p:txBody>
      </p:sp>
    </p:spTree>
    <p:extLst>
      <p:ext uri="{BB962C8B-B14F-4D97-AF65-F5344CB8AC3E}">
        <p14:creationId xmlns:p14="http://schemas.microsoft.com/office/powerpoint/2010/main" val="178333523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a:hlinkClick r:id="rId2" tooltip="d muhammad as part of a 3 worded name i muhammad as first name"/>
              </a:rPr>
              <a:t>d. Muhammad as Part of a 3 Worded </a:t>
            </a:r>
            <a:r>
              <a:rPr lang="en-US" b="1" dirty="0" err="1">
                <a:hlinkClick r:id="rId2" tooltip="d muhammad as part of a 3 worded name i muhammad as first name"/>
              </a:rPr>
              <a:t>NameI</a:t>
            </a:r>
            <a:r>
              <a:rPr lang="en-US" b="1" dirty="0">
                <a:hlinkClick r:id="rId2" tooltip="d muhammad as part of a 3 worded name i muhammad as first name"/>
              </a:rPr>
              <a:t>. Muhammad as </a:t>
            </a:r>
            <a:r>
              <a:rPr lang="en-US" b="1" dirty="0" smtClean="0">
                <a:hlinkClick r:id="rId2" tooltip="d muhammad as part of a 3 worded name i muhammad as first name"/>
              </a:rPr>
              <a:t>First</a:t>
            </a:r>
            <a:r>
              <a:rPr lang="en-US" b="1" dirty="0" smtClean="0"/>
              <a:t> </a:t>
            </a:r>
            <a:r>
              <a:rPr lang="en-US" dirty="0" smtClean="0"/>
              <a:t>Name </a:t>
            </a:r>
            <a:br>
              <a:rPr lang="en-US" dirty="0" smtClean="0"/>
            </a:br>
            <a:endParaRPr lang="en-US" dirty="0"/>
          </a:p>
        </p:txBody>
      </p:sp>
      <p:sp>
        <p:nvSpPr>
          <p:cNvPr id="3" name="Content Placeholder 2"/>
          <p:cNvSpPr>
            <a:spLocks noGrp="1"/>
          </p:cNvSpPr>
          <p:nvPr>
            <p:ph idx="1"/>
          </p:nvPr>
        </p:nvSpPr>
        <p:spPr/>
        <p:txBody>
          <a:bodyPr/>
          <a:lstStyle/>
          <a:p>
            <a:r>
              <a:rPr lang="en-US" dirty="0"/>
              <a:t> </a:t>
            </a:r>
            <a:r>
              <a:rPr lang="en-US" dirty="0" smtClean="0"/>
              <a:t> </a:t>
            </a:r>
            <a:r>
              <a:rPr lang="en-US" dirty="0"/>
              <a:t>Enter in the part comes immediately after ‘Muhammad’: </a:t>
            </a:r>
            <a:endParaRPr lang="en-US" dirty="0" smtClean="0"/>
          </a:p>
          <a:p>
            <a:r>
              <a:rPr lang="en-US" dirty="0" smtClean="0"/>
              <a:t> </a:t>
            </a:r>
            <a:r>
              <a:rPr lang="en-US" dirty="0"/>
              <a:t>Muhammad Iqbal Gilani in Iqbal Gilani, Muhammad </a:t>
            </a:r>
            <a:endParaRPr lang="en-US" dirty="0" smtClean="0"/>
          </a:p>
          <a:p>
            <a:r>
              <a:rPr lang="en-US" dirty="0" smtClean="0"/>
              <a:t> </a:t>
            </a:r>
            <a:r>
              <a:rPr lang="en-US" dirty="0"/>
              <a:t>Muhammad </a:t>
            </a:r>
            <a:r>
              <a:rPr lang="en-US" dirty="0" err="1"/>
              <a:t>Akram</a:t>
            </a:r>
            <a:r>
              <a:rPr lang="en-US" dirty="0"/>
              <a:t> </a:t>
            </a:r>
            <a:r>
              <a:rPr lang="en-US" dirty="0" err="1"/>
              <a:t>Chughtai</a:t>
            </a:r>
            <a:r>
              <a:rPr lang="en-US" dirty="0"/>
              <a:t> in </a:t>
            </a:r>
            <a:r>
              <a:rPr lang="en-US" dirty="0" err="1"/>
              <a:t>Akram</a:t>
            </a:r>
            <a:r>
              <a:rPr lang="en-US" dirty="0"/>
              <a:t> </a:t>
            </a:r>
            <a:r>
              <a:rPr lang="en-US" dirty="0" err="1"/>
              <a:t>Chughtai</a:t>
            </a:r>
            <a:r>
              <a:rPr lang="en-US" dirty="0"/>
              <a:t>, Muhammad </a:t>
            </a:r>
            <a:endParaRPr lang="en-US" dirty="0" smtClean="0"/>
          </a:p>
          <a:p>
            <a:r>
              <a:rPr lang="en-US" dirty="0" smtClean="0"/>
              <a:t> </a:t>
            </a:r>
            <a:r>
              <a:rPr lang="en-US" dirty="0"/>
              <a:t>Muhammad Akhtar </a:t>
            </a:r>
            <a:r>
              <a:rPr lang="en-US" dirty="0" err="1"/>
              <a:t>Mamonka</a:t>
            </a:r>
            <a:r>
              <a:rPr lang="en-US" dirty="0"/>
              <a:t> in Akhtar </a:t>
            </a:r>
            <a:r>
              <a:rPr lang="en-US" dirty="0" err="1"/>
              <a:t>Mamonka</a:t>
            </a:r>
            <a:r>
              <a:rPr lang="en-US" dirty="0"/>
              <a:t>, Muhammad </a:t>
            </a:r>
            <a:endParaRPr lang="en-US" dirty="0" smtClean="0"/>
          </a:p>
          <a:p>
            <a:r>
              <a:rPr lang="en-US" dirty="0" smtClean="0"/>
              <a:t> </a:t>
            </a:r>
            <a:r>
              <a:rPr lang="en-US" dirty="0"/>
              <a:t>Muhammad Asif Iqbal in Asif Iqbal, Muhammad </a:t>
            </a:r>
            <a:endParaRPr lang="en-US" dirty="0" smtClean="0"/>
          </a:p>
          <a:p>
            <a:r>
              <a:rPr lang="en-US" dirty="0" smtClean="0"/>
              <a:t> </a:t>
            </a:r>
            <a:r>
              <a:rPr lang="en-US" dirty="0"/>
              <a:t>Muhammad Akhtar </a:t>
            </a:r>
            <a:r>
              <a:rPr lang="en-US" dirty="0" err="1"/>
              <a:t>Shiekh</a:t>
            </a:r>
            <a:r>
              <a:rPr lang="en-US" dirty="0"/>
              <a:t> in Akhtar </a:t>
            </a:r>
            <a:r>
              <a:rPr lang="en-US" dirty="0" err="1"/>
              <a:t>Shiekh</a:t>
            </a:r>
            <a:r>
              <a:rPr lang="en-US" dirty="0"/>
              <a:t>, Muhammad</a:t>
            </a:r>
          </a:p>
          <a:p>
            <a:endParaRPr lang="en-US" dirty="0"/>
          </a:p>
        </p:txBody>
      </p:sp>
    </p:spTree>
    <p:extLst>
      <p:ext uri="{BB962C8B-B14F-4D97-AF65-F5344CB8AC3E}">
        <p14:creationId xmlns:p14="http://schemas.microsoft.com/office/powerpoint/2010/main" val="418850911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a:hlinkClick r:id="rId2" tooltip="ii muhammad as a central part of 3 worded name"/>
              </a:rPr>
              <a:t>II. Muhammad as a Central Part of 3 Worded Name</a:t>
            </a:r>
            <a:endParaRPr lang="en-US" dirty="0"/>
          </a:p>
        </p:txBody>
      </p:sp>
      <p:sp>
        <p:nvSpPr>
          <p:cNvPr id="3" name="Content Placeholder 2"/>
          <p:cNvSpPr>
            <a:spLocks noGrp="1"/>
          </p:cNvSpPr>
          <p:nvPr>
            <p:ph idx="1"/>
          </p:nvPr>
        </p:nvSpPr>
        <p:spPr/>
        <p:txBody>
          <a:bodyPr>
            <a:normAutofit lnSpcReduction="10000"/>
          </a:bodyPr>
          <a:lstStyle/>
          <a:p>
            <a:r>
              <a:rPr lang="en-US" dirty="0"/>
              <a:t> </a:t>
            </a:r>
            <a:r>
              <a:rPr lang="en-US" dirty="0" smtClean="0"/>
              <a:t>Enter </a:t>
            </a:r>
            <a:r>
              <a:rPr lang="en-US" dirty="0"/>
              <a:t>in the name comes immediately after Muhammad. If Family Name comes in the last then enter before Muhammad : </a:t>
            </a:r>
            <a:endParaRPr lang="en-US" dirty="0" smtClean="0"/>
          </a:p>
          <a:p>
            <a:r>
              <a:rPr lang="en-US" dirty="0" smtClean="0"/>
              <a:t> </a:t>
            </a:r>
            <a:r>
              <a:rPr lang="en-US" dirty="0"/>
              <a:t>Sher Muhammad Akhtar in Akhtar, Sher Muhammad </a:t>
            </a:r>
            <a:endParaRPr lang="en-US" dirty="0" smtClean="0"/>
          </a:p>
          <a:p>
            <a:r>
              <a:rPr lang="en-US" dirty="0" smtClean="0"/>
              <a:t> </a:t>
            </a:r>
            <a:r>
              <a:rPr lang="en-US" dirty="0" err="1"/>
              <a:t>Fateh</a:t>
            </a:r>
            <a:r>
              <a:rPr lang="en-US" dirty="0"/>
              <a:t> Muhammad Malik in </a:t>
            </a:r>
            <a:r>
              <a:rPr lang="en-US" dirty="0" err="1"/>
              <a:t>Fateh</a:t>
            </a:r>
            <a:r>
              <a:rPr lang="en-US" dirty="0"/>
              <a:t> Muhammad Malik </a:t>
            </a:r>
            <a:endParaRPr lang="en-US" dirty="0" smtClean="0"/>
          </a:p>
          <a:p>
            <a:r>
              <a:rPr lang="en-US" dirty="0" smtClean="0"/>
              <a:t> </a:t>
            </a:r>
            <a:r>
              <a:rPr lang="en-US" dirty="0"/>
              <a:t>Malik Muhammad Ibrahim in Ibrahim, Malik Muhammad </a:t>
            </a:r>
          </a:p>
          <a:p>
            <a:r>
              <a:rPr lang="en-US" dirty="0" err="1" smtClean="0"/>
              <a:t>Choudhri</a:t>
            </a:r>
            <a:r>
              <a:rPr lang="en-US" dirty="0" smtClean="0"/>
              <a:t> </a:t>
            </a:r>
            <a:r>
              <a:rPr lang="en-US" dirty="0"/>
              <a:t>Muhammad Ashraf in Ashraf, </a:t>
            </a:r>
            <a:r>
              <a:rPr lang="en-US" dirty="0" err="1"/>
              <a:t>Choudhri</a:t>
            </a:r>
            <a:r>
              <a:rPr lang="en-US" dirty="0"/>
              <a:t> Muhammad </a:t>
            </a:r>
            <a:endParaRPr lang="en-US" dirty="0" smtClean="0"/>
          </a:p>
          <a:p>
            <a:r>
              <a:rPr lang="en-US" dirty="0" smtClean="0"/>
              <a:t> </a:t>
            </a:r>
            <a:r>
              <a:rPr lang="en-US" dirty="0"/>
              <a:t>Syed Muhammad </a:t>
            </a:r>
            <a:r>
              <a:rPr lang="en-US" dirty="0" err="1"/>
              <a:t>Arif</a:t>
            </a:r>
            <a:r>
              <a:rPr lang="en-US" dirty="0"/>
              <a:t> in </a:t>
            </a:r>
            <a:r>
              <a:rPr lang="en-US" dirty="0" err="1"/>
              <a:t>Arif</a:t>
            </a:r>
            <a:r>
              <a:rPr lang="en-US" dirty="0"/>
              <a:t>, Syed Muhammad</a:t>
            </a:r>
          </a:p>
          <a:p>
            <a:endParaRPr lang="en-US" dirty="0"/>
          </a:p>
        </p:txBody>
      </p:sp>
    </p:spTree>
    <p:extLst>
      <p:ext uri="{BB962C8B-B14F-4D97-AF65-F5344CB8AC3E}">
        <p14:creationId xmlns:p14="http://schemas.microsoft.com/office/powerpoint/2010/main" val="65644778"/>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hlinkClick r:id="rId2" tooltip="iii muhammad as real name"/>
              </a:rPr>
              <a:t>III. Muhammad as Real Name</a:t>
            </a:r>
            <a:endParaRPr lang="en-US" dirty="0"/>
          </a:p>
        </p:txBody>
      </p:sp>
      <p:sp>
        <p:nvSpPr>
          <p:cNvPr id="3" name="Content Placeholder 2"/>
          <p:cNvSpPr>
            <a:spLocks noGrp="1"/>
          </p:cNvSpPr>
          <p:nvPr>
            <p:ph idx="1"/>
          </p:nvPr>
        </p:nvSpPr>
        <p:spPr/>
        <p:txBody>
          <a:bodyPr>
            <a:normAutofit/>
          </a:bodyPr>
          <a:lstStyle/>
          <a:p>
            <a:r>
              <a:rPr lang="en-US" dirty="0"/>
              <a:t> </a:t>
            </a:r>
            <a:r>
              <a:rPr lang="en-US" dirty="0" smtClean="0"/>
              <a:t>If </a:t>
            </a:r>
            <a:r>
              <a:rPr lang="en-US" dirty="0"/>
              <a:t>Muhammad is real name and other parts are worth entering then enter in Muhammad: </a:t>
            </a:r>
            <a:endParaRPr lang="en-US" dirty="0" smtClean="0"/>
          </a:p>
          <a:p>
            <a:r>
              <a:rPr lang="en-US" dirty="0" smtClean="0"/>
              <a:t> </a:t>
            </a:r>
            <a:r>
              <a:rPr lang="en-US" dirty="0"/>
              <a:t>Muhammad Bin </a:t>
            </a:r>
            <a:r>
              <a:rPr lang="en-US" dirty="0" err="1"/>
              <a:t>Qasim</a:t>
            </a:r>
            <a:r>
              <a:rPr lang="en-US" dirty="0"/>
              <a:t> </a:t>
            </a:r>
            <a:endParaRPr lang="en-US" dirty="0" smtClean="0"/>
          </a:p>
          <a:p>
            <a:r>
              <a:rPr lang="en-US" dirty="0" smtClean="0"/>
              <a:t> </a:t>
            </a:r>
            <a:r>
              <a:rPr lang="en-US" dirty="0"/>
              <a:t>Muhammad Bin </a:t>
            </a:r>
            <a:r>
              <a:rPr lang="en-US" dirty="0" err="1"/>
              <a:t>Saad</a:t>
            </a:r>
            <a:endParaRPr lang="en-US" dirty="0"/>
          </a:p>
          <a:p>
            <a:endParaRPr lang="en-US" dirty="0"/>
          </a:p>
        </p:txBody>
      </p:sp>
    </p:spTree>
    <p:extLst>
      <p:ext uri="{BB962C8B-B14F-4D97-AF65-F5344CB8AC3E}">
        <p14:creationId xmlns:p14="http://schemas.microsoft.com/office/powerpoint/2010/main" val="2687836521"/>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a:hlinkClick r:id="rId2" tooltip="8 long names consisted of more than 3 parts"/>
              </a:rPr>
              <a:t>8. Long Names (Consisted of More Than 3 Parts)</a:t>
            </a:r>
            <a:endParaRPr lang="en-US" dirty="0"/>
          </a:p>
        </p:txBody>
      </p:sp>
      <p:sp>
        <p:nvSpPr>
          <p:cNvPr id="3" name="Content Placeholder 2"/>
          <p:cNvSpPr>
            <a:spLocks noGrp="1"/>
          </p:cNvSpPr>
          <p:nvPr>
            <p:ph idx="1"/>
          </p:nvPr>
        </p:nvSpPr>
        <p:spPr/>
        <p:txBody>
          <a:bodyPr>
            <a:normAutofit fontScale="85000" lnSpcReduction="10000"/>
          </a:bodyPr>
          <a:lstStyle/>
          <a:p>
            <a:r>
              <a:rPr lang="en-US" dirty="0" smtClean="0"/>
              <a:t> </a:t>
            </a:r>
            <a:r>
              <a:rPr lang="en-US" dirty="0"/>
              <a:t>If there is Poetic Name: Make entry in that name </a:t>
            </a:r>
            <a:endParaRPr lang="en-US" dirty="0" smtClean="0"/>
          </a:p>
          <a:p>
            <a:r>
              <a:rPr lang="en-US" dirty="0" smtClean="0"/>
              <a:t> </a:t>
            </a:r>
            <a:r>
              <a:rPr lang="en-US" dirty="0"/>
              <a:t>Enter in the last name in other cases except Family Name where entry should be made in the real name: </a:t>
            </a:r>
          </a:p>
          <a:p>
            <a:r>
              <a:rPr lang="en-US" dirty="0" smtClean="0"/>
              <a:t>Syed </a:t>
            </a:r>
            <a:r>
              <a:rPr lang="en-US" dirty="0" err="1"/>
              <a:t>Maqsood</a:t>
            </a:r>
            <a:r>
              <a:rPr lang="en-US" dirty="0"/>
              <a:t> Ali </a:t>
            </a:r>
            <a:r>
              <a:rPr lang="en-US" dirty="0" err="1"/>
              <a:t>Kazmi</a:t>
            </a:r>
            <a:r>
              <a:rPr lang="en-US" dirty="0"/>
              <a:t> in </a:t>
            </a:r>
            <a:r>
              <a:rPr lang="en-US" dirty="0" err="1"/>
              <a:t>Maqsood</a:t>
            </a:r>
            <a:r>
              <a:rPr lang="en-US" dirty="0"/>
              <a:t> Ali </a:t>
            </a:r>
            <a:r>
              <a:rPr lang="en-US" dirty="0" err="1"/>
              <a:t>Kazmi</a:t>
            </a:r>
            <a:r>
              <a:rPr lang="en-US" dirty="0"/>
              <a:t>, Syed </a:t>
            </a:r>
            <a:endParaRPr lang="en-US" dirty="0" smtClean="0"/>
          </a:p>
          <a:p>
            <a:r>
              <a:rPr lang="en-US" dirty="0" smtClean="0"/>
              <a:t> </a:t>
            </a:r>
            <a:r>
              <a:rPr lang="en-US" dirty="0"/>
              <a:t>Khawaja Muhammad Hassan Khan </a:t>
            </a:r>
            <a:r>
              <a:rPr lang="en-US" dirty="0" err="1"/>
              <a:t>Farooqi</a:t>
            </a:r>
            <a:r>
              <a:rPr lang="en-US" dirty="0"/>
              <a:t> in Hassan Khan </a:t>
            </a:r>
            <a:r>
              <a:rPr lang="en-US" dirty="0" err="1"/>
              <a:t>Farooqi</a:t>
            </a:r>
            <a:r>
              <a:rPr lang="en-US" dirty="0"/>
              <a:t>, Khawaja Muhammad </a:t>
            </a:r>
            <a:endParaRPr lang="en-US" dirty="0" smtClean="0"/>
          </a:p>
          <a:p>
            <a:r>
              <a:rPr lang="en-US" dirty="0" err="1" smtClean="0"/>
              <a:t>Siraj</a:t>
            </a:r>
            <a:r>
              <a:rPr lang="en-US" dirty="0" smtClean="0"/>
              <a:t>-</a:t>
            </a:r>
            <a:r>
              <a:rPr lang="en-US" dirty="0" err="1" smtClean="0"/>
              <a:t>ud</a:t>
            </a:r>
            <a:r>
              <a:rPr lang="en-US" dirty="0" smtClean="0"/>
              <a:t>-Din </a:t>
            </a:r>
            <a:r>
              <a:rPr lang="en-US" dirty="0"/>
              <a:t>Ali Khan </a:t>
            </a:r>
            <a:r>
              <a:rPr lang="en-US" dirty="0" err="1"/>
              <a:t>Aarzoo</a:t>
            </a:r>
            <a:r>
              <a:rPr lang="en-US" dirty="0"/>
              <a:t> in </a:t>
            </a:r>
            <a:r>
              <a:rPr lang="en-US" dirty="0" err="1"/>
              <a:t>Aarzoo</a:t>
            </a:r>
            <a:r>
              <a:rPr lang="en-US" dirty="0"/>
              <a:t>, </a:t>
            </a:r>
            <a:r>
              <a:rPr lang="en-US" dirty="0" err="1"/>
              <a:t>Siraj</a:t>
            </a:r>
            <a:r>
              <a:rPr lang="en-US" dirty="0"/>
              <a:t>-</a:t>
            </a:r>
            <a:r>
              <a:rPr lang="en-US" dirty="0" err="1"/>
              <a:t>ud</a:t>
            </a:r>
            <a:r>
              <a:rPr lang="en-US" dirty="0"/>
              <a:t>-Din Ali Khan </a:t>
            </a:r>
            <a:endParaRPr lang="en-US" dirty="0" smtClean="0"/>
          </a:p>
          <a:p>
            <a:r>
              <a:rPr lang="en-US" dirty="0" smtClean="0"/>
              <a:t> </a:t>
            </a:r>
            <a:r>
              <a:rPr lang="en-US" dirty="0"/>
              <a:t>Shah </a:t>
            </a:r>
            <a:r>
              <a:rPr lang="en-US" dirty="0" err="1"/>
              <a:t>Akhbar</a:t>
            </a:r>
            <a:r>
              <a:rPr lang="en-US" dirty="0"/>
              <a:t> Khan </a:t>
            </a:r>
            <a:r>
              <a:rPr lang="en-US" dirty="0" err="1"/>
              <a:t>Najib</a:t>
            </a:r>
            <a:r>
              <a:rPr lang="en-US" dirty="0"/>
              <a:t> </a:t>
            </a:r>
            <a:r>
              <a:rPr lang="en-US" dirty="0" err="1"/>
              <a:t>Abadi</a:t>
            </a:r>
            <a:r>
              <a:rPr lang="en-US" dirty="0"/>
              <a:t> in </a:t>
            </a:r>
            <a:r>
              <a:rPr lang="en-US" dirty="0" err="1"/>
              <a:t>Akhbar</a:t>
            </a:r>
            <a:r>
              <a:rPr lang="en-US" dirty="0"/>
              <a:t> Khan </a:t>
            </a:r>
            <a:r>
              <a:rPr lang="en-US" dirty="0" err="1"/>
              <a:t>Najib</a:t>
            </a:r>
            <a:r>
              <a:rPr lang="en-US" dirty="0"/>
              <a:t> </a:t>
            </a:r>
            <a:r>
              <a:rPr lang="en-US" dirty="0" err="1"/>
              <a:t>Abadi</a:t>
            </a:r>
            <a:r>
              <a:rPr lang="en-US" dirty="0"/>
              <a:t>, Shah </a:t>
            </a:r>
            <a:endParaRPr lang="en-US" dirty="0" smtClean="0"/>
          </a:p>
          <a:p>
            <a:r>
              <a:rPr lang="en-US" dirty="0" smtClean="0"/>
              <a:t> </a:t>
            </a:r>
            <a:r>
              <a:rPr lang="en-US" dirty="0" err="1"/>
              <a:t>Liaqat</a:t>
            </a:r>
            <a:r>
              <a:rPr lang="en-US" dirty="0"/>
              <a:t> Ali Khan </a:t>
            </a:r>
            <a:r>
              <a:rPr lang="en-US" dirty="0" err="1"/>
              <a:t>Niazi</a:t>
            </a:r>
            <a:r>
              <a:rPr lang="en-US" dirty="0"/>
              <a:t> in </a:t>
            </a:r>
            <a:r>
              <a:rPr lang="en-US" dirty="0" err="1"/>
              <a:t>Liaqat</a:t>
            </a:r>
            <a:r>
              <a:rPr lang="en-US" dirty="0"/>
              <a:t> Ali Khan </a:t>
            </a:r>
            <a:r>
              <a:rPr lang="en-US" dirty="0" err="1"/>
              <a:t>Niazi</a:t>
            </a:r>
            <a:endParaRPr lang="en-US" dirty="0"/>
          </a:p>
          <a:p>
            <a:endParaRPr lang="en-US" dirty="0"/>
          </a:p>
        </p:txBody>
      </p:sp>
    </p:spTree>
    <p:extLst>
      <p:ext uri="{BB962C8B-B14F-4D97-AF65-F5344CB8AC3E}">
        <p14:creationId xmlns:p14="http://schemas.microsoft.com/office/powerpoint/2010/main" val="785321054"/>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a:hlinkClick r:id="rId2" tooltip="9 honorary awarded given names title"/>
              </a:rPr>
              <a:t>9. Honorary/ Awarded/ Given Names/ Title(</a:t>
            </a:r>
            <a:r>
              <a:rPr lang="ar-AE" b="1" dirty="0">
                <a:hlinkClick r:id="rId2" tooltip="9 honorary awarded given names title"/>
              </a:rPr>
              <a:t>خطاب/ لقب)</a:t>
            </a:r>
            <a:r>
              <a:rPr lang="ar-AE" dirty="0"/>
              <a:t> • </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Enter </a:t>
            </a:r>
            <a:r>
              <a:rPr lang="en-US" dirty="0"/>
              <a:t>in Real Name and make Title Name as part of inverted name: </a:t>
            </a:r>
            <a:endParaRPr lang="en-US" dirty="0" smtClean="0"/>
          </a:p>
          <a:p>
            <a:r>
              <a:rPr lang="en-US" dirty="0" smtClean="0"/>
              <a:t> </a:t>
            </a:r>
            <a:r>
              <a:rPr lang="en-US" dirty="0"/>
              <a:t>Sir </a:t>
            </a:r>
            <a:r>
              <a:rPr lang="en-US" dirty="0" err="1"/>
              <a:t>Shiekh</a:t>
            </a:r>
            <a:r>
              <a:rPr lang="en-US" dirty="0"/>
              <a:t> Muhammad Iqbal in Iqbal, </a:t>
            </a:r>
            <a:r>
              <a:rPr lang="en-US" dirty="0" err="1"/>
              <a:t>Shiekh</a:t>
            </a:r>
            <a:r>
              <a:rPr lang="en-US" dirty="0"/>
              <a:t> Muhammad </a:t>
            </a:r>
            <a:endParaRPr lang="en-US" dirty="0" smtClean="0"/>
          </a:p>
          <a:p>
            <a:r>
              <a:rPr lang="en-US" dirty="0" smtClean="0"/>
              <a:t> </a:t>
            </a:r>
            <a:r>
              <a:rPr lang="en-US" dirty="0"/>
              <a:t>Sir </a:t>
            </a:r>
            <a:r>
              <a:rPr lang="en-US" dirty="0" err="1"/>
              <a:t>Shiekh</a:t>
            </a:r>
            <a:r>
              <a:rPr lang="en-US" dirty="0"/>
              <a:t> Abdul </a:t>
            </a:r>
            <a:r>
              <a:rPr lang="en-US" dirty="0" err="1"/>
              <a:t>Qadir</a:t>
            </a:r>
            <a:r>
              <a:rPr lang="en-US" dirty="0"/>
              <a:t> in Abdul </a:t>
            </a:r>
            <a:r>
              <a:rPr lang="en-US" dirty="0" err="1"/>
              <a:t>Qadir</a:t>
            </a:r>
            <a:r>
              <a:rPr lang="en-US" dirty="0"/>
              <a:t>, Sir </a:t>
            </a:r>
            <a:r>
              <a:rPr lang="en-US" dirty="0" err="1"/>
              <a:t>Shiekh</a:t>
            </a:r>
            <a:r>
              <a:rPr lang="en-US" dirty="0"/>
              <a:t> </a:t>
            </a:r>
            <a:endParaRPr lang="en-US" dirty="0" smtClean="0"/>
          </a:p>
          <a:p>
            <a:r>
              <a:rPr lang="en-US" dirty="0" smtClean="0"/>
              <a:t> </a:t>
            </a:r>
            <a:r>
              <a:rPr lang="en-US" dirty="0"/>
              <a:t>If Title becomes renowned name enter in the Title: </a:t>
            </a:r>
            <a:endParaRPr lang="en-US" dirty="0" smtClean="0"/>
          </a:p>
          <a:p>
            <a:r>
              <a:rPr lang="en-US" dirty="0" smtClean="0"/>
              <a:t> </a:t>
            </a:r>
            <a:r>
              <a:rPr lang="en-US" dirty="0"/>
              <a:t>Sir Syed Ahmad Khan in Sir Syed Ahmad Khan </a:t>
            </a:r>
            <a:endParaRPr lang="en-US" dirty="0" smtClean="0"/>
          </a:p>
          <a:p>
            <a:r>
              <a:rPr lang="en-US" dirty="0" smtClean="0"/>
              <a:t> </a:t>
            </a:r>
            <a:r>
              <a:rPr lang="en-US" dirty="0"/>
              <a:t>Ignore Such Opted/Given </a:t>
            </a:r>
            <a:r>
              <a:rPr lang="en-US" dirty="0" err="1"/>
              <a:t>Namesa</a:t>
            </a:r>
            <a:r>
              <a:rPr lang="en-US" dirty="0"/>
              <a:t> as: </a:t>
            </a:r>
            <a:r>
              <a:rPr lang="en-US" dirty="0" err="1"/>
              <a:t>Qari</a:t>
            </a:r>
            <a:r>
              <a:rPr lang="en-US" dirty="0"/>
              <a:t>, </a:t>
            </a:r>
            <a:r>
              <a:rPr lang="en-US" dirty="0" err="1"/>
              <a:t>Maulvi</a:t>
            </a:r>
            <a:r>
              <a:rPr lang="en-US" dirty="0"/>
              <a:t>, </a:t>
            </a:r>
            <a:r>
              <a:rPr lang="en-US" dirty="0" err="1"/>
              <a:t>Maulana</a:t>
            </a:r>
            <a:r>
              <a:rPr lang="en-US" dirty="0"/>
              <a:t>, Mufti, </a:t>
            </a:r>
            <a:r>
              <a:rPr lang="en-US" dirty="0" err="1"/>
              <a:t>Nawab</a:t>
            </a:r>
            <a:r>
              <a:rPr lang="en-US" dirty="0"/>
              <a:t>, </a:t>
            </a:r>
            <a:r>
              <a:rPr lang="en-US" dirty="0" err="1"/>
              <a:t>Pir</a:t>
            </a:r>
            <a:r>
              <a:rPr lang="en-US" dirty="0"/>
              <a:t>, </a:t>
            </a:r>
            <a:r>
              <a:rPr lang="en-US" dirty="0" err="1"/>
              <a:t>Pirzada</a:t>
            </a:r>
            <a:r>
              <a:rPr lang="en-US" dirty="0"/>
              <a:t>, </a:t>
            </a:r>
            <a:r>
              <a:rPr lang="en-US" dirty="0" err="1"/>
              <a:t>Munshi</a:t>
            </a:r>
            <a:r>
              <a:rPr lang="en-US" dirty="0"/>
              <a:t>, </a:t>
            </a:r>
            <a:r>
              <a:rPr lang="en-US" dirty="0" err="1"/>
              <a:t>Qazi</a:t>
            </a:r>
            <a:r>
              <a:rPr lang="en-US" dirty="0"/>
              <a:t>, Hafiz, Haji, Hakeem, </a:t>
            </a:r>
            <a:r>
              <a:rPr lang="en-US" dirty="0" err="1"/>
              <a:t>Hazrat</a:t>
            </a:r>
            <a:r>
              <a:rPr lang="en-US" dirty="0"/>
              <a:t>, </a:t>
            </a:r>
            <a:r>
              <a:rPr lang="en-US" dirty="0" err="1"/>
              <a:t>Hazoor</a:t>
            </a:r>
            <a:r>
              <a:rPr lang="en-US" dirty="0"/>
              <a:t>, </a:t>
            </a:r>
            <a:r>
              <a:rPr lang="en-US" dirty="0" err="1"/>
              <a:t>Janab</a:t>
            </a:r>
            <a:r>
              <a:rPr lang="en-US" dirty="0"/>
              <a:t>, </a:t>
            </a:r>
            <a:r>
              <a:rPr lang="en-US" dirty="0" err="1"/>
              <a:t>Khaleefa</a:t>
            </a:r>
            <a:r>
              <a:rPr lang="en-US" dirty="0"/>
              <a:t>, Sahib, etc.</a:t>
            </a:r>
          </a:p>
          <a:p>
            <a:endParaRPr lang="en-US" dirty="0"/>
          </a:p>
        </p:txBody>
      </p:sp>
    </p:spTree>
    <p:extLst>
      <p:ext uri="{BB962C8B-B14F-4D97-AF65-F5344CB8AC3E}">
        <p14:creationId xmlns:p14="http://schemas.microsoft.com/office/powerpoint/2010/main" val="3916811478"/>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solidFill>
                  <a:schemeClr val="accent1"/>
                </a:solidFill>
              </a:rPr>
              <a:t>10. Patronymic Appellation (</a:t>
            </a:r>
            <a:r>
              <a:rPr lang="ar-AE" b="1" dirty="0" smtClean="0">
                <a:solidFill>
                  <a:schemeClr val="accent1"/>
                </a:solidFill>
              </a:rPr>
              <a:t>کنیت</a:t>
            </a:r>
            <a:r>
              <a:rPr lang="ar-AE" dirty="0" smtClean="0">
                <a:solidFill>
                  <a:schemeClr val="accent1"/>
                </a:solidFill>
              </a:rPr>
              <a:t> </a:t>
            </a:r>
            <a:r>
              <a:rPr lang="en-US" dirty="0" smtClean="0">
                <a:solidFill>
                  <a:schemeClr val="accent1"/>
                </a:solidFill>
              </a:rPr>
              <a:t>)</a:t>
            </a:r>
            <a:endParaRPr lang="en-US" dirty="0">
              <a:solidFill>
                <a:schemeClr val="accent1"/>
              </a:solidFill>
            </a:endParaRPr>
          </a:p>
        </p:txBody>
      </p:sp>
      <p:sp>
        <p:nvSpPr>
          <p:cNvPr id="3" name="Content Placeholder 2"/>
          <p:cNvSpPr>
            <a:spLocks noGrp="1"/>
          </p:cNvSpPr>
          <p:nvPr>
            <p:ph idx="1"/>
          </p:nvPr>
        </p:nvSpPr>
        <p:spPr/>
        <p:txBody>
          <a:bodyPr>
            <a:normAutofit/>
          </a:bodyPr>
          <a:lstStyle/>
          <a:p>
            <a:r>
              <a:rPr lang="en-US" dirty="0" smtClean="0"/>
              <a:t>Usually </a:t>
            </a:r>
            <a:r>
              <a:rPr lang="en-US" dirty="0"/>
              <a:t>authors use Pseudo Names (</a:t>
            </a:r>
            <a:r>
              <a:rPr lang="ar-AE" dirty="0"/>
              <a:t>فرضی کنیت) </a:t>
            </a:r>
            <a:r>
              <a:rPr lang="en-US" dirty="0"/>
              <a:t>which becomes popular in such cases enter in that popular name: </a:t>
            </a:r>
            <a:endParaRPr lang="en-US" dirty="0" smtClean="0"/>
          </a:p>
          <a:p>
            <a:r>
              <a:rPr lang="en-US" dirty="0" smtClean="0"/>
              <a:t> </a:t>
            </a:r>
            <a:r>
              <a:rPr lang="en-US" dirty="0"/>
              <a:t>Ibn-e-Safi </a:t>
            </a:r>
            <a:endParaRPr lang="en-US" dirty="0" smtClean="0"/>
          </a:p>
          <a:p>
            <a:r>
              <a:rPr lang="en-US" dirty="0" smtClean="0"/>
              <a:t> </a:t>
            </a:r>
            <a:r>
              <a:rPr lang="en-US" dirty="0"/>
              <a:t>Ibn-e-</a:t>
            </a:r>
            <a:r>
              <a:rPr lang="en-US" dirty="0" err="1"/>
              <a:t>Insha</a:t>
            </a:r>
            <a:r>
              <a:rPr lang="en-US" dirty="0"/>
              <a:t> </a:t>
            </a:r>
            <a:endParaRPr lang="en-US" dirty="0" smtClean="0"/>
          </a:p>
          <a:p>
            <a:r>
              <a:rPr lang="en-US" dirty="0" smtClean="0"/>
              <a:t> </a:t>
            </a:r>
            <a:r>
              <a:rPr lang="en-US" dirty="0"/>
              <a:t>Abu Muslim</a:t>
            </a:r>
          </a:p>
          <a:p>
            <a:endParaRPr lang="en-US" dirty="0"/>
          </a:p>
        </p:txBody>
      </p:sp>
    </p:spTree>
    <p:extLst>
      <p:ext uri="{BB962C8B-B14F-4D97-AF65-F5344CB8AC3E}">
        <p14:creationId xmlns:p14="http://schemas.microsoft.com/office/powerpoint/2010/main" val="446244341"/>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hlinkClick r:id="rId2" tooltip="11 names of female"/>
              </a:rPr>
              <a:t>11. Names of Female</a:t>
            </a:r>
            <a:endParaRPr lang="en-US" dirty="0"/>
          </a:p>
        </p:txBody>
      </p:sp>
      <p:sp>
        <p:nvSpPr>
          <p:cNvPr id="3" name="Content Placeholder 2"/>
          <p:cNvSpPr>
            <a:spLocks noGrp="1"/>
          </p:cNvSpPr>
          <p:nvPr>
            <p:ph idx="1"/>
          </p:nvPr>
        </p:nvSpPr>
        <p:spPr/>
        <p:txBody>
          <a:bodyPr>
            <a:normAutofit fontScale="92500" lnSpcReduction="10000"/>
          </a:bodyPr>
          <a:lstStyle/>
          <a:p>
            <a:r>
              <a:rPr lang="en-US" dirty="0"/>
              <a:t> </a:t>
            </a:r>
            <a:r>
              <a:rPr lang="en-US" dirty="0" smtClean="0"/>
              <a:t>The </a:t>
            </a:r>
            <a:r>
              <a:rPr lang="en-US" dirty="0"/>
              <a:t>same rule is applicable. Entry will be made in the real name: </a:t>
            </a:r>
          </a:p>
          <a:p>
            <a:r>
              <a:rPr lang="en-US" dirty="0" smtClean="0"/>
              <a:t> </a:t>
            </a:r>
            <a:r>
              <a:rPr lang="en-US" dirty="0" err="1"/>
              <a:t>Jameela</a:t>
            </a:r>
            <a:r>
              <a:rPr lang="en-US" dirty="0"/>
              <a:t> Hashmi </a:t>
            </a:r>
            <a:endParaRPr lang="en-US" dirty="0" smtClean="0"/>
          </a:p>
          <a:p>
            <a:r>
              <a:rPr lang="en-US" dirty="0" smtClean="0"/>
              <a:t>Ada </a:t>
            </a:r>
            <a:r>
              <a:rPr lang="en-US" dirty="0"/>
              <a:t>Jafri </a:t>
            </a:r>
            <a:endParaRPr lang="en-US" dirty="0" smtClean="0"/>
          </a:p>
          <a:p>
            <a:r>
              <a:rPr lang="en-US" dirty="0" smtClean="0"/>
              <a:t> </a:t>
            </a:r>
            <a:r>
              <a:rPr lang="en-US" dirty="0"/>
              <a:t>If a lady uses Poetic Name, enter in that name: </a:t>
            </a:r>
            <a:endParaRPr lang="en-US" dirty="0" smtClean="0"/>
          </a:p>
          <a:p>
            <a:r>
              <a:rPr lang="en-US" dirty="0" smtClean="0"/>
              <a:t> </a:t>
            </a:r>
            <a:r>
              <a:rPr lang="en-US" dirty="0" err="1"/>
              <a:t>Zahida</a:t>
            </a:r>
            <a:r>
              <a:rPr lang="en-US" dirty="0"/>
              <a:t> Hina in Hina, </a:t>
            </a:r>
            <a:r>
              <a:rPr lang="en-US" dirty="0" err="1"/>
              <a:t>Zahida</a:t>
            </a:r>
            <a:r>
              <a:rPr lang="en-US" dirty="0"/>
              <a:t> </a:t>
            </a:r>
          </a:p>
          <a:p>
            <a:r>
              <a:rPr lang="en-US" dirty="0" err="1" smtClean="0"/>
              <a:t>Syeda</a:t>
            </a:r>
            <a:r>
              <a:rPr lang="en-US" dirty="0" smtClean="0"/>
              <a:t> </a:t>
            </a:r>
            <a:r>
              <a:rPr lang="en-US" dirty="0" err="1"/>
              <a:t>Perveen</a:t>
            </a:r>
            <a:r>
              <a:rPr lang="en-US" dirty="0"/>
              <a:t> </a:t>
            </a:r>
            <a:r>
              <a:rPr lang="en-US" dirty="0" err="1"/>
              <a:t>Fana</a:t>
            </a:r>
            <a:r>
              <a:rPr lang="en-US" dirty="0"/>
              <a:t> Rizvi in </a:t>
            </a:r>
            <a:r>
              <a:rPr lang="en-US" dirty="0" err="1"/>
              <a:t>Fana</a:t>
            </a:r>
            <a:r>
              <a:rPr lang="en-US" dirty="0"/>
              <a:t> Rizvi, </a:t>
            </a:r>
            <a:r>
              <a:rPr lang="en-US" dirty="0" err="1"/>
              <a:t>Syeda</a:t>
            </a:r>
            <a:r>
              <a:rPr lang="en-US" dirty="0"/>
              <a:t> </a:t>
            </a:r>
            <a:r>
              <a:rPr lang="en-US" dirty="0" err="1"/>
              <a:t>Perveen</a:t>
            </a:r>
            <a:r>
              <a:rPr lang="en-US" dirty="0"/>
              <a:t> </a:t>
            </a:r>
            <a:endParaRPr lang="en-US" dirty="0" smtClean="0"/>
          </a:p>
          <a:p>
            <a:r>
              <a:rPr lang="en-US" dirty="0" smtClean="0"/>
              <a:t> </a:t>
            </a:r>
            <a:r>
              <a:rPr lang="en-US" dirty="0" err="1"/>
              <a:t>Aamna</a:t>
            </a:r>
            <a:r>
              <a:rPr lang="en-US" dirty="0"/>
              <a:t> </a:t>
            </a:r>
            <a:r>
              <a:rPr lang="en-US" dirty="0" err="1"/>
              <a:t>Bahar</a:t>
            </a:r>
            <a:r>
              <a:rPr lang="en-US" dirty="0"/>
              <a:t> </a:t>
            </a:r>
            <a:r>
              <a:rPr lang="en-US" dirty="0" err="1"/>
              <a:t>Roona</a:t>
            </a:r>
            <a:r>
              <a:rPr lang="en-US" dirty="0"/>
              <a:t> in </a:t>
            </a:r>
            <a:r>
              <a:rPr lang="en-US" dirty="0" err="1"/>
              <a:t>Roona</a:t>
            </a:r>
            <a:r>
              <a:rPr lang="en-US" dirty="0"/>
              <a:t>, </a:t>
            </a:r>
            <a:r>
              <a:rPr lang="en-US" dirty="0" err="1"/>
              <a:t>Amna</a:t>
            </a:r>
            <a:r>
              <a:rPr lang="en-US" dirty="0"/>
              <a:t> </a:t>
            </a:r>
            <a:r>
              <a:rPr lang="en-US" dirty="0" err="1"/>
              <a:t>Bahar</a:t>
            </a:r>
            <a:endParaRPr lang="en-US" dirty="0"/>
          </a:p>
          <a:p>
            <a:endParaRPr lang="en-US" dirty="0"/>
          </a:p>
        </p:txBody>
      </p:sp>
    </p:spTree>
    <p:extLst>
      <p:ext uri="{BB962C8B-B14F-4D97-AF65-F5344CB8AC3E}">
        <p14:creationId xmlns:p14="http://schemas.microsoft.com/office/powerpoint/2010/main" val="169403135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r>
              <a:rPr lang="en-US" dirty="0" smtClean="0"/>
              <a:t>The major problems with the Muslim names has been that they lack uniformity. They differ from region to region conforming to their local culture, language and dialect vagaries of spellings, linguistic, variation and idiosyncratic nature using and ignoring attachments in the beginning , middle and end of the personal names, have complicated the problem manifold. </a:t>
            </a:r>
          </a:p>
          <a:p>
            <a:r>
              <a:rPr lang="en-US" dirty="0"/>
              <a:t>There are some solutions to problems of cataloguing Pakistani Muslim names in order attain uniformity.</a:t>
            </a:r>
          </a:p>
        </p:txBody>
      </p:sp>
    </p:spTree>
    <p:extLst>
      <p:ext uri="{BB962C8B-B14F-4D97-AF65-F5344CB8AC3E}">
        <p14:creationId xmlns:p14="http://schemas.microsoft.com/office/powerpoint/2010/main" val="694268970"/>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hlinkClick r:id="rId2" tooltip="ii use of father s or husband s name"/>
              </a:rPr>
              <a:t>II. Use of Father’s or Husband’s Name</a:t>
            </a:r>
            <a:endParaRPr lang="en-US" dirty="0"/>
          </a:p>
        </p:txBody>
      </p:sp>
      <p:sp>
        <p:nvSpPr>
          <p:cNvPr id="3" name="Content Placeholder 2"/>
          <p:cNvSpPr>
            <a:spLocks noGrp="1"/>
          </p:cNvSpPr>
          <p:nvPr>
            <p:ph idx="1"/>
          </p:nvPr>
        </p:nvSpPr>
        <p:spPr/>
        <p:txBody>
          <a:bodyPr>
            <a:normAutofit/>
          </a:bodyPr>
          <a:lstStyle/>
          <a:p>
            <a:r>
              <a:rPr lang="en-US" dirty="0"/>
              <a:t> </a:t>
            </a:r>
            <a:r>
              <a:rPr lang="en-US" dirty="0" smtClean="0"/>
              <a:t>If </a:t>
            </a:r>
            <a:r>
              <a:rPr lang="en-US" dirty="0"/>
              <a:t>a Lady uses father’s name before marriage and after marriage husband’s name entry should be in real name: </a:t>
            </a:r>
            <a:endParaRPr lang="en-US" dirty="0" smtClean="0"/>
          </a:p>
          <a:p>
            <a:r>
              <a:rPr lang="en-US" dirty="0" smtClean="0"/>
              <a:t> </a:t>
            </a:r>
            <a:r>
              <a:rPr lang="en-US" dirty="0" err="1"/>
              <a:t>Balqees</a:t>
            </a:r>
            <a:r>
              <a:rPr lang="en-US" dirty="0"/>
              <a:t> Zafar Hashmi in </a:t>
            </a:r>
            <a:r>
              <a:rPr lang="en-US" dirty="0" err="1"/>
              <a:t>Balqees</a:t>
            </a:r>
            <a:r>
              <a:rPr lang="en-US" dirty="0"/>
              <a:t> Zafar Hashmi </a:t>
            </a:r>
            <a:endParaRPr lang="en-US" dirty="0" smtClean="0"/>
          </a:p>
          <a:p>
            <a:r>
              <a:rPr lang="en-US" dirty="0" smtClean="0"/>
              <a:t> </a:t>
            </a:r>
            <a:r>
              <a:rPr lang="en-US" dirty="0" err="1"/>
              <a:t>Hijaab</a:t>
            </a:r>
            <a:r>
              <a:rPr lang="en-US" dirty="0"/>
              <a:t> </a:t>
            </a:r>
            <a:r>
              <a:rPr lang="en-US" dirty="0" err="1"/>
              <a:t>Imtiaz</a:t>
            </a:r>
            <a:r>
              <a:rPr lang="en-US" dirty="0"/>
              <a:t> Ali in </a:t>
            </a:r>
            <a:r>
              <a:rPr lang="en-US" dirty="0" err="1"/>
              <a:t>Hijaab</a:t>
            </a:r>
            <a:r>
              <a:rPr lang="en-US" dirty="0"/>
              <a:t> </a:t>
            </a:r>
            <a:r>
              <a:rPr lang="en-US" dirty="0" err="1"/>
              <a:t>Imtiaz</a:t>
            </a:r>
            <a:r>
              <a:rPr lang="en-US" dirty="0"/>
              <a:t> Ali </a:t>
            </a:r>
            <a:endParaRPr lang="en-US" dirty="0" smtClean="0"/>
          </a:p>
          <a:p>
            <a:r>
              <a:rPr lang="en-US" dirty="0" smtClean="0"/>
              <a:t> </a:t>
            </a:r>
            <a:r>
              <a:rPr lang="en-US" dirty="0" err="1"/>
              <a:t>Ismat</a:t>
            </a:r>
            <a:r>
              <a:rPr lang="en-US" dirty="0"/>
              <a:t> </a:t>
            </a:r>
            <a:r>
              <a:rPr lang="en-US" dirty="0" err="1"/>
              <a:t>Chughtai</a:t>
            </a:r>
            <a:r>
              <a:rPr lang="en-US" dirty="0"/>
              <a:t> in </a:t>
            </a:r>
            <a:r>
              <a:rPr lang="en-US" dirty="0" err="1"/>
              <a:t>Ismat</a:t>
            </a:r>
            <a:r>
              <a:rPr lang="en-US" dirty="0"/>
              <a:t> </a:t>
            </a:r>
            <a:r>
              <a:rPr lang="en-US" dirty="0" err="1"/>
              <a:t>Chughtai</a:t>
            </a:r>
            <a:endParaRPr lang="en-US" dirty="0"/>
          </a:p>
          <a:p>
            <a:endParaRPr lang="en-US" dirty="0"/>
          </a:p>
        </p:txBody>
      </p:sp>
    </p:spTree>
    <p:extLst>
      <p:ext uri="{BB962C8B-B14F-4D97-AF65-F5344CB8AC3E}">
        <p14:creationId xmlns:p14="http://schemas.microsoft.com/office/powerpoint/2010/main" val="2281702290"/>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a:hlinkClick r:id="rId2" tooltip="slide26"/>
              </a:rPr>
              <a:t>b. If a Lady uses husband’s name with Mrs. Or </a:t>
            </a:r>
            <a:r>
              <a:rPr lang="en-US" b="1" dirty="0" err="1">
                <a:hlinkClick r:id="rId2" tooltip="slide26"/>
              </a:rPr>
              <a:t>Begam</a:t>
            </a:r>
            <a:r>
              <a:rPr lang="en-US" b="1" dirty="0">
                <a:hlinkClick r:id="rId2" tooltip="slide26"/>
              </a:rPr>
              <a:t> entry</a:t>
            </a:r>
            <a:endParaRPr lang="en-US" dirty="0"/>
          </a:p>
        </p:txBody>
      </p:sp>
      <p:sp>
        <p:nvSpPr>
          <p:cNvPr id="3" name="Content Placeholder 2"/>
          <p:cNvSpPr>
            <a:spLocks noGrp="1"/>
          </p:cNvSpPr>
          <p:nvPr>
            <p:ph idx="1"/>
          </p:nvPr>
        </p:nvSpPr>
        <p:spPr/>
        <p:txBody>
          <a:bodyPr>
            <a:normAutofit/>
          </a:bodyPr>
          <a:lstStyle/>
          <a:p>
            <a:r>
              <a:rPr lang="en-US" dirty="0"/>
              <a:t> will be in husband’s name: </a:t>
            </a:r>
            <a:endParaRPr lang="en-US" dirty="0" smtClean="0"/>
          </a:p>
          <a:p>
            <a:r>
              <a:rPr lang="en-US" dirty="0" smtClean="0"/>
              <a:t> </a:t>
            </a:r>
            <a:r>
              <a:rPr lang="en-US" dirty="0" err="1"/>
              <a:t>Begam</a:t>
            </a:r>
            <a:r>
              <a:rPr lang="en-US" dirty="0"/>
              <a:t> Ahmad Ali in Ahmad Ali, </a:t>
            </a:r>
            <a:r>
              <a:rPr lang="en-US" dirty="0" err="1"/>
              <a:t>Begam</a:t>
            </a:r>
            <a:r>
              <a:rPr lang="en-US" dirty="0"/>
              <a:t> </a:t>
            </a:r>
            <a:endParaRPr lang="en-US" dirty="0" smtClean="0"/>
          </a:p>
          <a:p>
            <a:r>
              <a:rPr lang="en-US" dirty="0" smtClean="0"/>
              <a:t> </a:t>
            </a:r>
            <a:r>
              <a:rPr lang="en-US" dirty="0" err="1"/>
              <a:t>Mrs</a:t>
            </a:r>
            <a:r>
              <a:rPr lang="en-US" dirty="0"/>
              <a:t> Abdul </a:t>
            </a:r>
            <a:r>
              <a:rPr lang="en-US" dirty="0" err="1"/>
              <a:t>Qadir</a:t>
            </a:r>
            <a:r>
              <a:rPr lang="en-US" dirty="0"/>
              <a:t> in Abdul </a:t>
            </a:r>
            <a:r>
              <a:rPr lang="en-US" dirty="0" err="1"/>
              <a:t>Qadir</a:t>
            </a:r>
            <a:r>
              <a:rPr lang="en-US" dirty="0"/>
              <a:t>, Mrs.</a:t>
            </a:r>
          </a:p>
          <a:p>
            <a:endParaRPr lang="en-US" dirty="0"/>
          </a:p>
        </p:txBody>
      </p:sp>
    </p:spTree>
    <p:extLst>
      <p:ext uri="{BB962C8B-B14F-4D97-AF65-F5344CB8AC3E}">
        <p14:creationId xmlns:p14="http://schemas.microsoft.com/office/powerpoint/2010/main" val="1315827401"/>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a:hlinkClick r:id="rId2" tooltip="slide27"/>
              </a:rPr>
              <a:t>III. Entries should not be made in such names as </a:t>
            </a:r>
            <a:r>
              <a:rPr lang="en-US" b="1" dirty="0" err="1">
                <a:hlinkClick r:id="rId2" tooltip="slide27"/>
              </a:rPr>
              <a:t>Begam</a:t>
            </a:r>
            <a:r>
              <a:rPr lang="en-US" b="1" dirty="0">
                <a:hlinkClick r:id="rId2" tooltip="slide27"/>
              </a:rPr>
              <a:t>,</a:t>
            </a:r>
            <a:endParaRPr lang="en-US" dirty="0"/>
          </a:p>
        </p:txBody>
      </p:sp>
      <p:sp>
        <p:nvSpPr>
          <p:cNvPr id="3" name="Content Placeholder 2"/>
          <p:cNvSpPr>
            <a:spLocks noGrp="1"/>
          </p:cNvSpPr>
          <p:nvPr>
            <p:ph idx="1"/>
          </p:nvPr>
        </p:nvSpPr>
        <p:spPr/>
        <p:txBody>
          <a:bodyPr>
            <a:normAutofit/>
          </a:bodyPr>
          <a:lstStyle/>
          <a:p>
            <a:r>
              <a:rPr lang="en-US" dirty="0"/>
              <a:t> </a:t>
            </a:r>
            <a:r>
              <a:rPr lang="en-US" dirty="0" err="1"/>
              <a:t>Khatoon</a:t>
            </a:r>
            <a:r>
              <a:rPr lang="en-US" dirty="0"/>
              <a:t>, Bibi, </a:t>
            </a:r>
            <a:r>
              <a:rPr lang="en-US" dirty="0" err="1"/>
              <a:t>Khanum</a:t>
            </a:r>
            <a:r>
              <a:rPr lang="en-US" dirty="0"/>
              <a:t>, </a:t>
            </a:r>
            <a:r>
              <a:rPr lang="en-US" dirty="0" err="1"/>
              <a:t>etc</a:t>
            </a:r>
            <a:r>
              <a:rPr lang="en-US" dirty="0"/>
              <a:t> </a:t>
            </a:r>
            <a:endParaRPr lang="en-US" dirty="0" smtClean="0"/>
          </a:p>
          <a:p>
            <a:r>
              <a:rPr lang="en-US" dirty="0" smtClean="0"/>
              <a:t> </a:t>
            </a:r>
            <a:r>
              <a:rPr lang="en-US" dirty="0"/>
              <a:t>Bibi Fatima in Fatima, Bibi </a:t>
            </a:r>
            <a:endParaRPr lang="en-US" dirty="0" smtClean="0"/>
          </a:p>
          <a:p>
            <a:r>
              <a:rPr lang="en-US" dirty="0" smtClean="0"/>
              <a:t> </a:t>
            </a:r>
            <a:r>
              <a:rPr lang="en-US" dirty="0" err="1"/>
              <a:t>Siddiqa</a:t>
            </a:r>
            <a:r>
              <a:rPr lang="en-US" dirty="0"/>
              <a:t> </a:t>
            </a:r>
            <a:r>
              <a:rPr lang="en-US" dirty="0" err="1"/>
              <a:t>Begam</a:t>
            </a:r>
            <a:r>
              <a:rPr lang="en-US" dirty="0"/>
              <a:t> in </a:t>
            </a:r>
            <a:r>
              <a:rPr lang="en-US" dirty="0" err="1"/>
              <a:t>Siddiqa</a:t>
            </a:r>
            <a:r>
              <a:rPr lang="en-US" dirty="0"/>
              <a:t> </a:t>
            </a:r>
            <a:r>
              <a:rPr lang="en-US" dirty="0" err="1"/>
              <a:t>Begam</a:t>
            </a:r>
            <a:r>
              <a:rPr lang="en-US" dirty="0"/>
              <a:t> </a:t>
            </a:r>
            <a:endParaRPr lang="en-US" dirty="0" smtClean="0"/>
          </a:p>
          <a:p>
            <a:r>
              <a:rPr lang="en-US" dirty="0" smtClean="0"/>
              <a:t> </a:t>
            </a:r>
            <a:r>
              <a:rPr lang="en-US" dirty="0" err="1"/>
              <a:t>Deeba</a:t>
            </a:r>
            <a:r>
              <a:rPr lang="en-US" dirty="0"/>
              <a:t> </a:t>
            </a:r>
            <a:r>
              <a:rPr lang="en-US" dirty="0" err="1"/>
              <a:t>Khanum</a:t>
            </a:r>
            <a:r>
              <a:rPr lang="en-US" dirty="0"/>
              <a:t> in </a:t>
            </a:r>
            <a:r>
              <a:rPr lang="en-US" dirty="0" err="1"/>
              <a:t>Deeba</a:t>
            </a:r>
            <a:r>
              <a:rPr lang="en-US" dirty="0"/>
              <a:t> </a:t>
            </a:r>
            <a:r>
              <a:rPr lang="en-US" dirty="0" err="1"/>
              <a:t>Khanum</a:t>
            </a:r>
            <a:r>
              <a:rPr lang="en-US" dirty="0"/>
              <a:t> </a:t>
            </a:r>
            <a:endParaRPr lang="en-US" dirty="0" smtClean="0"/>
          </a:p>
          <a:p>
            <a:r>
              <a:rPr lang="en-US" dirty="0" smtClean="0"/>
              <a:t> </a:t>
            </a:r>
            <a:r>
              <a:rPr lang="en-US" dirty="0" err="1"/>
              <a:t>Deeba</a:t>
            </a:r>
            <a:r>
              <a:rPr lang="en-US" dirty="0"/>
              <a:t> </a:t>
            </a:r>
            <a:r>
              <a:rPr lang="en-US" dirty="0" err="1"/>
              <a:t>Khanum</a:t>
            </a:r>
            <a:r>
              <a:rPr lang="en-US" dirty="0"/>
              <a:t> in </a:t>
            </a:r>
            <a:r>
              <a:rPr lang="en-US" dirty="0" err="1"/>
              <a:t>Deeba</a:t>
            </a:r>
            <a:r>
              <a:rPr lang="en-US" dirty="0"/>
              <a:t> </a:t>
            </a:r>
            <a:r>
              <a:rPr lang="en-US" dirty="0" err="1"/>
              <a:t>Khanum</a:t>
            </a:r>
            <a:endParaRPr lang="en-US" dirty="0"/>
          </a:p>
          <a:p>
            <a:endParaRPr lang="en-US" dirty="0"/>
          </a:p>
        </p:txBody>
      </p:sp>
    </p:spTree>
    <p:extLst>
      <p:ext uri="{BB962C8B-B14F-4D97-AF65-F5344CB8AC3E}">
        <p14:creationId xmlns:p14="http://schemas.microsoft.com/office/powerpoint/2010/main" val="2289113460"/>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hlinkClick r:id="rId2" tooltip="sources"/>
              </a:rPr>
              <a:t>Sources</a:t>
            </a:r>
            <a:endParaRPr lang="en-US" dirty="0"/>
          </a:p>
        </p:txBody>
      </p:sp>
      <p:sp>
        <p:nvSpPr>
          <p:cNvPr id="3" name="Content Placeholder 2"/>
          <p:cNvSpPr>
            <a:spLocks noGrp="1"/>
          </p:cNvSpPr>
          <p:nvPr>
            <p:ph idx="1"/>
          </p:nvPr>
        </p:nvSpPr>
        <p:spPr/>
        <p:txBody>
          <a:bodyPr/>
          <a:lstStyle/>
          <a:p>
            <a:pPr marL="0" indent="0" algn="r">
              <a:buNone/>
            </a:pPr>
            <a:r>
              <a:rPr lang="en-US" dirty="0" smtClean="0"/>
              <a:t> </a:t>
            </a:r>
            <a:r>
              <a:rPr lang="ar-AE" dirty="0"/>
              <a:t>انیس خورشید۔ پاکستانی ناموں کی کیٹلاگ سازی۔کراچی: رائل بک کمپنی، </a:t>
            </a:r>
            <a:r>
              <a:rPr lang="ar-AE" dirty="0" smtClean="0"/>
              <a:t>۱۹۷۲ء. </a:t>
            </a:r>
            <a:endParaRPr lang="en-US" dirty="0" smtClean="0"/>
          </a:p>
          <a:p>
            <a:r>
              <a:rPr lang="en-US" dirty="0" smtClean="0"/>
              <a:t>Haroon</a:t>
            </a:r>
            <a:r>
              <a:rPr lang="en-US" dirty="0"/>
              <a:t>, Mohammad.-Cataloguing of Indian Muslim Names.- Lahore: Islamic Book Centre, 1986. </a:t>
            </a:r>
            <a:endParaRPr lang="en-US" dirty="0" smtClean="0"/>
          </a:p>
          <a:p>
            <a:pPr marL="0" indent="0" algn="r">
              <a:buNone/>
            </a:pPr>
            <a:r>
              <a:rPr lang="en-US" dirty="0" smtClean="0"/>
              <a:t> </a:t>
            </a:r>
            <a:r>
              <a:rPr lang="ar-AE" dirty="0"/>
              <a:t>اقرار حسین شیخ۔پاکستانی مصنفین کے ناموں کی کیٹلاگ سازی۔اسلام آباد: دی بکس، </a:t>
            </a:r>
            <a:r>
              <a:rPr lang="ar-AE" dirty="0" smtClean="0"/>
              <a:t>۲۰۰۳ء </a:t>
            </a:r>
            <a:endParaRPr lang="en-US" dirty="0" smtClean="0"/>
          </a:p>
          <a:p>
            <a:pPr marL="0" indent="0" algn="r">
              <a:buNone/>
            </a:pPr>
            <a:r>
              <a:rPr lang="ar-AE" dirty="0" smtClean="0"/>
              <a:t> </a:t>
            </a:r>
            <a:r>
              <a:rPr lang="ar-AE" dirty="0"/>
              <a:t>السویدان، ناصر محمد و محسن السید العرینی۔ مداخل المولفین والاعلامالعرب۔ ریاض: عمادۃ شوون المکتبات۔ جامعہ الریاض، ۱۹۸۰</a:t>
            </a:r>
          </a:p>
          <a:p>
            <a:endParaRPr lang="en-US" dirty="0"/>
          </a:p>
        </p:txBody>
      </p:sp>
    </p:spTree>
    <p:extLst>
      <p:ext uri="{BB962C8B-B14F-4D97-AF65-F5344CB8AC3E}">
        <p14:creationId xmlns:p14="http://schemas.microsoft.com/office/powerpoint/2010/main" val="375334553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95402" y="982132"/>
            <a:ext cx="9601196" cy="1310692"/>
          </a:xfrm>
        </p:spPr>
        <p:txBody>
          <a:bodyPr>
            <a:noAutofit/>
          </a:bodyPr>
          <a:lstStyle/>
          <a:p>
            <a:pPr algn="l"/>
            <a:r>
              <a:rPr lang="en-US" sz="4000" b="1" dirty="0" smtClean="0"/>
              <a:t>Catalogue codes </a:t>
            </a:r>
            <a:r>
              <a:rPr lang="en-US" sz="2000" dirty="0"/>
              <a:t/>
            </a:r>
            <a:br>
              <a:rPr lang="en-US" sz="2000" dirty="0"/>
            </a:br>
            <a:r>
              <a:rPr lang="en-US" sz="2000" dirty="0" smtClean="0"/>
              <a:t>		 </a:t>
            </a:r>
            <a:endParaRPr lang="en-US" sz="2000" dirty="0"/>
          </a:p>
        </p:txBody>
      </p:sp>
      <p:sp>
        <p:nvSpPr>
          <p:cNvPr id="3" name="Content Placeholder 2"/>
          <p:cNvSpPr>
            <a:spLocks noGrp="1"/>
          </p:cNvSpPr>
          <p:nvPr>
            <p:ph idx="1"/>
          </p:nvPr>
        </p:nvSpPr>
        <p:spPr/>
        <p:txBody>
          <a:bodyPr>
            <a:noAutofit/>
          </a:bodyPr>
          <a:lstStyle/>
          <a:p>
            <a:r>
              <a:rPr lang="en-US" sz="1600" dirty="0">
                <a:latin typeface="Times New Roman" panose="02020603050405020304" pitchFamily="18" charset="0"/>
                <a:cs typeface="Times New Roman" panose="02020603050405020304" pitchFamily="18" charset="0"/>
              </a:rPr>
              <a:t>Some of the prominent </a:t>
            </a:r>
            <a:r>
              <a:rPr lang="en-US" sz="1600" b="1" u="sng" dirty="0">
                <a:latin typeface="Times New Roman" panose="02020603050405020304" pitchFamily="18" charset="0"/>
                <a:cs typeface="Times New Roman" panose="02020603050405020304" pitchFamily="18" charset="0"/>
              </a:rPr>
              <a:t>catalogue codes </a:t>
            </a:r>
            <a:r>
              <a:rPr lang="en-US" sz="1600" dirty="0">
                <a:latin typeface="Times New Roman" panose="02020603050405020304" pitchFamily="18" charset="0"/>
                <a:cs typeface="Times New Roman" panose="02020603050405020304" pitchFamily="18" charset="0"/>
              </a:rPr>
              <a:t>that have studied the </a:t>
            </a:r>
            <a:r>
              <a:rPr lang="en-US" sz="1600" b="1" u="sng" dirty="0">
                <a:latin typeface="Times New Roman" panose="02020603050405020304" pitchFamily="18" charset="0"/>
                <a:cs typeface="Times New Roman" panose="02020603050405020304" pitchFamily="18" charset="0"/>
              </a:rPr>
              <a:t>problem of cataloguing Muslim names</a:t>
            </a:r>
            <a:r>
              <a:rPr lang="en-US" sz="1600" dirty="0">
                <a:latin typeface="Times New Roman" panose="02020603050405020304" pitchFamily="18" charset="0"/>
                <a:cs typeface="Times New Roman" panose="02020603050405020304" pitchFamily="18" charset="0"/>
              </a:rPr>
              <a:t> are described as follows: </a:t>
            </a:r>
            <a:endParaRPr lang="en-US" sz="1600" dirty="0" smtClean="0">
              <a:latin typeface="Times New Roman" panose="02020603050405020304" pitchFamily="18" charset="0"/>
              <a:cs typeface="Times New Roman" panose="02020603050405020304" pitchFamily="18" charset="0"/>
            </a:endParaRPr>
          </a:p>
          <a:p>
            <a:r>
              <a:rPr lang="en-US" sz="1600" dirty="0" smtClean="0">
                <a:latin typeface="Times New Roman" panose="02020603050405020304" pitchFamily="18" charset="0"/>
                <a:cs typeface="Times New Roman" panose="02020603050405020304" pitchFamily="18" charset="0"/>
              </a:rPr>
              <a:t>Prussian instructions (1899)</a:t>
            </a:r>
          </a:p>
          <a:p>
            <a:r>
              <a:rPr lang="en-US" sz="1600" dirty="0" smtClean="0">
                <a:latin typeface="Times New Roman" panose="02020603050405020304" pitchFamily="18" charset="0"/>
                <a:cs typeface="Times New Roman" panose="02020603050405020304" pitchFamily="18" charset="0"/>
              </a:rPr>
              <a:t>Eno’s rule (1910)</a:t>
            </a:r>
          </a:p>
          <a:p>
            <a:r>
              <a:rPr lang="en-US" sz="1600" dirty="0" smtClean="0">
                <a:latin typeface="Times New Roman" panose="02020603050405020304" pitchFamily="18" charset="0"/>
                <a:cs typeface="Times New Roman" panose="02020603050405020304" pitchFamily="18" charset="0"/>
              </a:rPr>
              <a:t>Vatican rules (1930)</a:t>
            </a:r>
          </a:p>
          <a:p>
            <a:r>
              <a:rPr lang="en-US" sz="1600" dirty="0" smtClean="0">
                <a:latin typeface="Times New Roman" panose="02020603050405020304" pitchFamily="18" charset="0"/>
                <a:cs typeface="Times New Roman" panose="02020603050405020304" pitchFamily="18" charset="0"/>
              </a:rPr>
              <a:t>Classified catalogue code (1934)</a:t>
            </a:r>
          </a:p>
          <a:p>
            <a:r>
              <a:rPr lang="en-US" sz="1600" dirty="0" smtClean="0">
                <a:latin typeface="Times New Roman" panose="02020603050405020304" pitchFamily="18" charset="0"/>
                <a:cs typeface="Times New Roman" panose="02020603050405020304" pitchFamily="18" charset="0"/>
              </a:rPr>
              <a:t>Nasser Sharify’s work </a:t>
            </a:r>
          </a:p>
          <a:p>
            <a:r>
              <a:rPr lang="en-US" sz="1600" dirty="0" smtClean="0">
                <a:latin typeface="Times New Roman" panose="02020603050405020304" pitchFamily="18" charset="0"/>
                <a:cs typeface="Times New Roman" panose="02020603050405020304" pitchFamily="18" charset="0"/>
              </a:rPr>
              <a:t>International conference of cataloguing principles (1961)</a:t>
            </a:r>
          </a:p>
          <a:p>
            <a:r>
              <a:rPr lang="en-US" sz="1600" dirty="0" smtClean="0">
                <a:latin typeface="Times New Roman" panose="02020603050405020304" pitchFamily="18" charset="0"/>
                <a:cs typeface="Times New Roman" panose="02020603050405020304" pitchFamily="18" charset="0"/>
              </a:rPr>
              <a:t>AACR1 (1967)</a:t>
            </a:r>
          </a:p>
          <a:p>
            <a:r>
              <a:rPr lang="en-US" sz="1600" dirty="0" smtClean="0">
                <a:latin typeface="Times New Roman" panose="02020603050405020304" pitchFamily="18" charset="0"/>
                <a:cs typeface="Times New Roman" panose="02020603050405020304" pitchFamily="18" charset="0"/>
              </a:rPr>
              <a:t>AACR2 (1988 Revision)</a:t>
            </a:r>
          </a:p>
          <a:p>
            <a:r>
              <a:rPr lang="en-US" sz="1600" dirty="0" smtClean="0">
                <a:latin typeface="Times New Roman" panose="02020603050405020304" pitchFamily="18" charset="0"/>
                <a:cs typeface="Times New Roman" panose="02020603050405020304" pitchFamily="18" charset="0"/>
              </a:rPr>
              <a:t>LC Accession list south Asia</a:t>
            </a:r>
          </a:p>
        </p:txBody>
      </p:sp>
    </p:spTree>
    <p:extLst>
      <p:ext uri="{BB962C8B-B14F-4D97-AF65-F5344CB8AC3E}">
        <p14:creationId xmlns:p14="http://schemas.microsoft.com/office/powerpoint/2010/main" val="4555688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Prussian instructions (1899)</a:t>
            </a:r>
            <a:endParaRPr lang="en-US" dirty="0"/>
          </a:p>
        </p:txBody>
      </p:sp>
      <p:sp>
        <p:nvSpPr>
          <p:cNvPr id="3" name="Content Placeholder 2"/>
          <p:cNvSpPr>
            <a:spLocks noGrp="1"/>
          </p:cNvSpPr>
          <p:nvPr>
            <p:ph idx="1"/>
          </p:nvPr>
        </p:nvSpPr>
        <p:spPr/>
        <p:txBody>
          <a:bodyPr/>
          <a:lstStyle/>
          <a:p>
            <a:r>
              <a:rPr lang="en-US" dirty="0" smtClean="0"/>
              <a:t>Rule 146  of the instruction for the alphabetical catalogue of the Prussian libraries (1899) reads as follows:</a:t>
            </a:r>
          </a:p>
          <a:p>
            <a:r>
              <a:rPr lang="en-US" dirty="0" smtClean="0"/>
              <a:t>The personal name becomes the entry word., with the reference from the place </a:t>
            </a:r>
            <a:r>
              <a:rPr lang="en-US" dirty="0" smtClean="0"/>
              <a:t>epithet </a:t>
            </a:r>
            <a:r>
              <a:rPr lang="en-US" dirty="0" smtClean="0"/>
              <a:t>(</a:t>
            </a:r>
            <a:r>
              <a:rPr lang="en-US" dirty="0" err="1" smtClean="0"/>
              <a:t>nisba</a:t>
            </a:r>
            <a:r>
              <a:rPr lang="en-US" dirty="0" smtClean="0"/>
              <a:t>) and if necessary also from the first name expressing relationship (</a:t>
            </a:r>
            <a:r>
              <a:rPr lang="en-US" dirty="0" err="1" smtClean="0"/>
              <a:t>Kunja</a:t>
            </a:r>
            <a:r>
              <a:rPr lang="en-US" dirty="0" smtClean="0"/>
              <a:t>).</a:t>
            </a:r>
            <a:endParaRPr lang="en-US" dirty="0"/>
          </a:p>
        </p:txBody>
      </p:sp>
    </p:spTree>
    <p:extLst>
      <p:ext uri="{BB962C8B-B14F-4D97-AF65-F5344CB8AC3E}">
        <p14:creationId xmlns:p14="http://schemas.microsoft.com/office/powerpoint/2010/main" val="372330627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Eno’s Rule (1910)</a:t>
            </a:r>
            <a:endParaRPr lang="en-US" dirty="0"/>
          </a:p>
        </p:txBody>
      </p:sp>
      <p:sp>
        <p:nvSpPr>
          <p:cNvPr id="3" name="Content Placeholder 2"/>
          <p:cNvSpPr>
            <a:spLocks noGrp="1"/>
          </p:cNvSpPr>
          <p:nvPr>
            <p:ph idx="1"/>
          </p:nvPr>
        </p:nvSpPr>
        <p:spPr/>
        <p:txBody>
          <a:bodyPr/>
          <a:lstStyle/>
          <a:p>
            <a:r>
              <a:rPr lang="en-US" dirty="0" smtClean="0"/>
              <a:t>Written by </a:t>
            </a:r>
            <a:r>
              <a:rPr lang="en-US" dirty="0"/>
              <a:t>J</a:t>
            </a:r>
            <a:r>
              <a:rPr lang="en-US" dirty="0" smtClean="0"/>
              <a:t>oel N. Eno1910</a:t>
            </a:r>
          </a:p>
          <a:p>
            <a:r>
              <a:rPr lang="en-US" dirty="0" smtClean="0"/>
              <a:t>For Hindu and Muhammadian names (Arabic, Turkish, Persian). The main entry is a copy of the forms in the order as printed with reference.</a:t>
            </a:r>
          </a:p>
          <a:p>
            <a:r>
              <a:rPr lang="en-US" dirty="0" smtClean="0"/>
              <a:t> Of course if the author is distinguished in literature by any other name or in case of Hindus by a family name. </a:t>
            </a:r>
          </a:p>
          <a:p>
            <a:endParaRPr lang="en-US" dirty="0"/>
          </a:p>
        </p:txBody>
      </p:sp>
    </p:spTree>
    <p:extLst>
      <p:ext uri="{BB962C8B-B14F-4D97-AF65-F5344CB8AC3E}">
        <p14:creationId xmlns:p14="http://schemas.microsoft.com/office/powerpoint/2010/main" val="221435403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Vatican Rules (1930)</a:t>
            </a:r>
            <a:endParaRPr lang="en-US" dirty="0"/>
          </a:p>
        </p:txBody>
      </p:sp>
      <p:sp>
        <p:nvSpPr>
          <p:cNvPr id="3" name="Content Placeholder 2"/>
          <p:cNvSpPr>
            <a:spLocks noGrp="1"/>
          </p:cNvSpPr>
          <p:nvPr>
            <p:ph idx="1"/>
          </p:nvPr>
        </p:nvSpPr>
        <p:spPr/>
        <p:txBody>
          <a:bodyPr/>
          <a:lstStyle/>
          <a:p>
            <a:r>
              <a:rPr lang="en-US" dirty="0" smtClean="0"/>
              <a:t>Rule 84 of the rules for the catalogue of printed books (1930) also known as Vatican rules is very near to the Prussian rules.</a:t>
            </a:r>
          </a:p>
          <a:p>
            <a:endParaRPr lang="en-US" dirty="0"/>
          </a:p>
        </p:txBody>
      </p:sp>
    </p:spTree>
    <p:extLst>
      <p:ext uri="{BB962C8B-B14F-4D97-AF65-F5344CB8AC3E}">
        <p14:creationId xmlns:p14="http://schemas.microsoft.com/office/powerpoint/2010/main" val="151333156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Classified catalogue code (1934)</a:t>
            </a:r>
            <a:endParaRPr lang="en-US" dirty="0"/>
          </a:p>
        </p:txBody>
      </p:sp>
      <p:sp>
        <p:nvSpPr>
          <p:cNvPr id="3" name="Content Placeholder 2"/>
          <p:cNvSpPr>
            <a:spLocks noGrp="1"/>
          </p:cNvSpPr>
          <p:nvPr>
            <p:ph idx="1"/>
          </p:nvPr>
        </p:nvSpPr>
        <p:spPr/>
        <p:txBody>
          <a:bodyPr/>
          <a:lstStyle/>
          <a:p>
            <a:r>
              <a:rPr lang="en-US" dirty="0" smtClean="0"/>
              <a:t>Ranganathan has treated Muslim names well. In </a:t>
            </a:r>
            <a:r>
              <a:rPr lang="en-US" dirty="0"/>
              <a:t>Classified catalogue code </a:t>
            </a:r>
            <a:r>
              <a:rPr lang="en-US" dirty="0" smtClean="0"/>
              <a:t>he gave nine tentative rules for the cataloguing of Muslim names. Which are quite free from European influence. </a:t>
            </a:r>
            <a:endParaRPr lang="en-US" dirty="0"/>
          </a:p>
        </p:txBody>
      </p:sp>
    </p:spTree>
    <p:extLst>
      <p:ext uri="{BB962C8B-B14F-4D97-AF65-F5344CB8AC3E}">
        <p14:creationId xmlns:p14="http://schemas.microsoft.com/office/powerpoint/2010/main" val="3498943898"/>
      </p:ext>
    </p:extLst>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Organic">
  <a:themeElements>
    <a:clrScheme name="Organic">
      <a:dk1>
        <a:sysClr val="windowText" lastClr="000000"/>
      </a:dk1>
      <a:lt1>
        <a:sysClr val="window" lastClr="FFFFFF"/>
      </a:lt1>
      <a:dk2>
        <a:srgbClr val="212121"/>
      </a:dk2>
      <a:lt2>
        <a:srgbClr val="DADADA"/>
      </a:lt2>
      <a:accent1>
        <a:srgbClr val="83992A"/>
      </a:accent1>
      <a:accent2>
        <a:srgbClr val="3C9770"/>
      </a:accent2>
      <a:accent3>
        <a:srgbClr val="44709D"/>
      </a:accent3>
      <a:accent4>
        <a:srgbClr val="A23C33"/>
      </a:accent4>
      <a:accent5>
        <a:srgbClr val="D97828"/>
      </a:accent5>
      <a:accent6>
        <a:srgbClr val="DEB340"/>
      </a:accent6>
      <a:hlink>
        <a:srgbClr val="A8BF4D"/>
      </a:hlink>
      <a:folHlink>
        <a:srgbClr val="B4CA80"/>
      </a:folHlink>
    </a:clrScheme>
    <a:fontScheme name="Organic">
      <a:majorFont>
        <a:latin typeface="Garamond" panose="02020404030301010803"/>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aramond" panose="02020404030301010803"/>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rganic">
      <a:fillStyleLst>
        <a:solidFill>
          <a:schemeClr val="phClr"/>
        </a:solidFill>
        <a:gradFill rotWithShape="1">
          <a:gsLst>
            <a:gs pos="0">
              <a:schemeClr val="phClr">
                <a:tint val="60000"/>
                <a:lumMod val="110000"/>
              </a:schemeClr>
            </a:gs>
            <a:gs pos="100000">
              <a:schemeClr val="phClr">
                <a:tint val="82000"/>
              </a:schemeClr>
            </a:gs>
          </a:gsLst>
          <a:lin ang="5400000" scaled="0"/>
        </a:gradFill>
        <a:blipFill>
          <a:blip xmlns:r="http://schemas.openxmlformats.org/officeDocument/2006/relationships" r:embed="rId1">
            <a:duotone>
              <a:schemeClr val="phClr">
                <a:shade val="74000"/>
                <a:satMod val="130000"/>
                <a:lumMod val="90000"/>
              </a:schemeClr>
              <a:schemeClr val="phClr">
                <a:tint val="94000"/>
                <a:satMod val="120000"/>
                <a:lumMod val="104000"/>
              </a:schemeClr>
            </a:duotone>
          </a:blip>
          <a:tile tx="0" ty="0" sx="100000" sy="100000" flip="none" algn="tl"/>
        </a:blipFill>
      </a:fillStyleLst>
      <a:lnStyleLst>
        <a:ln w="9525"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38100" dist="25400" dir="5400000" rotWithShape="0">
              <a:srgbClr val="000000">
                <a:alpha val="60000"/>
              </a:srgbClr>
            </a:outerShdw>
          </a:effectLst>
        </a:effectStyle>
      </a:effectStyleLst>
      <a:bgFillStyleLst>
        <a:solidFill>
          <a:schemeClr val="phClr"/>
        </a:solidFill>
        <a:gradFill rotWithShape="1">
          <a:gsLst>
            <a:gs pos="0">
              <a:schemeClr val="phClr">
                <a:tint val="90000"/>
                <a:lumMod val="110000"/>
              </a:schemeClr>
            </a:gs>
            <a:gs pos="100000">
              <a:schemeClr val="phClr">
                <a:shade val="88000"/>
                <a:lumMod val="98000"/>
              </a:schemeClr>
            </a:gs>
          </a:gsLst>
          <a:lin ang="5400000" scaled="0"/>
        </a:gradFill>
        <a:blipFill>
          <a:blip xmlns:r="http://schemas.openxmlformats.org/officeDocument/2006/relationships" r:embed="rId2"/>
          <a:stretch/>
        </a:blipFill>
      </a:bgFillStyleLst>
    </a:fmtScheme>
  </a:themeElements>
  <a:objectDefaults/>
  <a:extraClrSchemeLst/>
  <a:extLst>
    <a:ext uri="{05A4C25C-085E-4340-85A3-A5531E510DB2}">
      <thm15:themeFamily xmlns:thm15="http://schemas.microsoft.com/office/thememl/2012/main" name="Organic" id="{28CDC826-8792-45C0-861B-85EB3ADEDA33}" vid="{7DAC20F1-423D-49E2-BD0B-50532748BAD0}"/>
    </a:ext>
  </a:extLst>
</a:theme>
</file>

<file path=docProps/app.xml><?xml version="1.0" encoding="utf-8"?>
<Properties xmlns="http://schemas.openxmlformats.org/officeDocument/2006/extended-properties" xmlns:vt="http://schemas.openxmlformats.org/officeDocument/2006/docPropsVTypes">
  <Template>Organic</Template>
  <TotalTime>209</TotalTime>
  <Words>1655</Words>
  <Application>Microsoft Office PowerPoint</Application>
  <PresentationFormat>Widescreen</PresentationFormat>
  <Paragraphs>241</Paragraphs>
  <Slides>43</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43</vt:i4>
      </vt:variant>
    </vt:vector>
  </HeadingPairs>
  <TitlesOfParts>
    <vt:vector size="47" baseType="lpstr">
      <vt:lpstr>Arial</vt:lpstr>
      <vt:lpstr>Garamond</vt:lpstr>
      <vt:lpstr>Times New Roman</vt:lpstr>
      <vt:lpstr>Organic</vt:lpstr>
      <vt:lpstr>Cataloguing of Pakistan and oriental names </vt:lpstr>
      <vt:lpstr>Objectives </vt:lpstr>
      <vt:lpstr>Introduction </vt:lpstr>
      <vt:lpstr>PowerPoint Presentation</vt:lpstr>
      <vt:lpstr>Catalogue codes     </vt:lpstr>
      <vt:lpstr>Prussian instructions (1899)</vt:lpstr>
      <vt:lpstr>Eno’s Rule (1910)</vt:lpstr>
      <vt:lpstr>Vatican Rules (1930)</vt:lpstr>
      <vt:lpstr>Classified catalogue code (1934)</vt:lpstr>
      <vt:lpstr>Nasser sharify’s work</vt:lpstr>
      <vt:lpstr>PowerPoint Presentation</vt:lpstr>
      <vt:lpstr>International conference on cataloguing principles (1961)</vt:lpstr>
      <vt:lpstr>AACR 1 (1967)</vt:lpstr>
      <vt:lpstr>AACR2 (1988) revision </vt:lpstr>
      <vt:lpstr>LC Accession List South Asia </vt:lpstr>
      <vt:lpstr>Cataloguing of Pakistani names</vt:lpstr>
      <vt:lpstr>Cataloguing of Muslim and Pakistani Names: Problem Areas</vt:lpstr>
      <vt:lpstr>1. Surname/Family Name</vt:lpstr>
      <vt:lpstr>2. Names Associated with Regions/ Localities/ Areas</vt:lpstr>
      <vt:lpstr>3. Compound Names</vt:lpstr>
      <vt:lpstr>4. Abbreviations/Nick Names</vt:lpstr>
      <vt:lpstr>5. Poetic Name(تخلص)</vt:lpstr>
      <vt:lpstr>Addition of (ی ) at the End of the Name</vt:lpstr>
      <vt:lpstr>Specific Word as Poetic Name</vt:lpstr>
      <vt:lpstr>Family Name as Poetic Name </vt:lpstr>
      <vt:lpstr>Local Name as Poetic Name</vt:lpstr>
      <vt:lpstr>6. Two Worded Name(a). Common Names </vt:lpstr>
      <vt:lpstr>6(b). Where One Part is a Family Name </vt:lpstr>
      <vt:lpstr>“Muhammad” as Part of 2 WordedName</vt:lpstr>
      <vt:lpstr>7. Three Worded Names</vt:lpstr>
      <vt:lpstr>b. First or Last Part is a Family Name</vt:lpstr>
      <vt:lpstr>c. First and Last Parts are Family or Local Names</vt:lpstr>
      <vt:lpstr>d. Muhammad as Part of a 3 Worded NameI. Muhammad as First Name  </vt:lpstr>
      <vt:lpstr>II. Muhammad as a Central Part of 3 Worded Name</vt:lpstr>
      <vt:lpstr>III. Muhammad as Real Name</vt:lpstr>
      <vt:lpstr>8. Long Names (Consisted of More Than 3 Parts)</vt:lpstr>
      <vt:lpstr>9. Honorary/ Awarded/ Given Names/ Title(خطاب/ لقب) • </vt:lpstr>
      <vt:lpstr>10. Patronymic Appellation (کنیت )</vt:lpstr>
      <vt:lpstr>11. Names of Female</vt:lpstr>
      <vt:lpstr>II. Use of Father’s or Husband’s Name</vt:lpstr>
      <vt:lpstr>b. If a Lady uses husband’s name with Mrs. Or Begam entry</vt:lpstr>
      <vt:lpstr>III. Entries should not be made in such names as Begam,</vt:lpstr>
      <vt:lpstr>Sources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Cataloguing of Pakistan and oriental names</dc:title>
  <dc:creator>Ali</dc:creator>
  <cp:lastModifiedBy>Ali</cp:lastModifiedBy>
  <cp:revision>30</cp:revision>
  <dcterms:created xsi:type="dcterms:W3CDTF">2020-10-25T17:24:41Z</dcterms:created>
  <dcterms:modified xsi:type="dcterms:W3CDTF">2020-10-26T04:55:21Z</dcterms:modified>
</cp:coreProperties>
</file>