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9"/>
  </p:notesMasterIdLst>
  <p:sldIdLst>
    <p:sldId id="256" r:id="rId2"/>
    <p:sldId id="273" r:id="rId3"/>
    <p:sldId id="288" r:id="rId4"/>
    <p:sldId id="257" r:id="rId5"/>
    <p:sldId id="287" r:id="rId6"/>
    <p:sldId id="274" r:id="rId7"/>
    <p:sldId id="275" r:id="rId8"/>
    <p:sldId id="258" r:id="rId9"/>
    <p:sldId id="289" r:id="rId10"/>
    <p:sldId id="286" r:id="rId11"/>
    <p:sldId id="276" r:id="rId12"/>
    <p:sldId id="277" r:id="rId13"/>
    <p:sldId id="278" r:id="rId14"/>
    <p:sldId id="279" r:id="rId15"/>
    <p:sldId id="280" r:id="rId16"/>
    <p:sldId id="281" r:id="rId17"/>
    <p:sldId id="282" r:id="rId18"/>
    <p:sldId id="283" r:id="rId19"/>
    <p:sldId id="284" r:id="rId20"/>
    <p:sldId id="292" r:id="rId21"/>
    <p:sldId id="260" r:id="rId22"/>
    <p:sldId id="261" r:id="rId23"/>
    <p:sldId id="262" r:id="rId24"/>
    <p:sldId id="263" r:id="rId25"/>
    <p:sldId id="264" r:id="rId26"/>
    <p:sldId id="290" r:id="rId27"/>
    <p:sldId id="27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299" autoAdjust="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C622AB-AEDE-421E-9E03-1BCA8182EDA9}" type="datetimeFigureOut">
              <a:rPr lang="en-US" smtClean="0"/>
              <a:pPr/>
              <a:t>10/25/2020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E555C8-2DA2-45D0-8C62-E9F8069C7581}" type="slidenum">
              <a:rPr lang="en-US" smtClean="0"/>
              <a:pPr/>
              <a:t>‹#›</a:t>
            </a:fld>
            <a:endParaRPr lang="en-US"/>
          </a:p>
        </p:txBody>
      </p:sp>
    </p:spTree>
    <p:extLst>
      <p:ext uri="{BB962C8B-B14F-4D97-AF65-F5344CB8AC3E}">
        <p14:creationId xmlns:p14="http://schemas.microsoft.com/office/powerpoint/2010/main" val="238450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E555C8-2DA2-45D0-8C62-E9F8069C7581}"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56E9456B-7F16-491E-8E2A-CD54732E593C}" type="datetimeFigureOut">
              <a:rPr lang="en-US" smtClean="0"/>
              <a:pPr/>
              <a:t>10/25/2020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D0C32A7-38D5-4D60-8AA1-6440BEC2E62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E9456B-7F16-491E-8E2A-CD54732E593C}" type="datetimeFigureOut">
              <a:rPr lang="en-US" smtClean="0"/>
              <a:pPr/>
              <a:t>10/25/2020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E9456B-7F16-491E-8E2A-CD54732E593C}" type="datetimeFigureOut">
              <a:rPr lang="en-US" smtClean="0"/>
              <a:pPr/>
              <a:t>10/25/2020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6E9456B-7F16-491E-8E2A-CD54732E593C}" type="datetimeFigureOut">
              <a:rPr lang="en-US" smtClean="0"/>
              <a:pPr/>
              <a:t>10/25/2020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6E9456B-7F16-491E-8E2A-CD54732E593C}" type="datetimeFigureOut">
              <a:rPr lang="en-US" smtClean="0"/>
              <a:pPr/>
              <a:t>10/25/2020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6E9456B-7F16-491E-8E2A-CD54732E593C}" type="datetimeFigureOut">
              <a:rPr lang="en-US" smtClean="0"/>
              <a:pPr/>
              <a:t>10/25/2020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56E9456B-7F16-491E-8E2A-CD54732E593C}" type="datetimeFigureOut">
              <a:rPr lang="en-US" smtClean="0"/>
              <a:pPr/>
              <a:t>10/25/2020</a:t>
            </a:fld>
            <a:endParaRPr lang="en-US"/>
          </a:p>
        </p:txBody>
      </p:sp>
      <p:sp>
        <p:nvSpPr>
          <p:cNvPr id="27" name="Slide Number Placeholder 26"/>
          <p:cNvSpPr>
            <a:spLocks noGrp="1"/>
          </p:cNvSpPr>
          <p:nvPr>
            <p:ph type="sldNum" sz="quarter" idx="11"/>
          </p:nvPr>
        </p:nvSpPr>
        <p:spPr/>
        <p:txBody>
          <a:bodyPr rtlCol="0"/>
          <a:lstStyle/>
          <a:p>
            <a:fld id="{0D0C32A7-38D5-4D60-8AA1-6440BEC2E620}"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56E9456B-7F16-491E-8E2A-CD54732E593C}" type="datetimeFigureOut">
              <a:rPr lang="en-US" smtClean="0"/>
              <a:pPr/>
              <a:t>10/25/2020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0D0C32A7-38D5-4D60-8AA1-6440BEC2E62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456B-7F16-491E-8E2A-CD54732E593C}" type="datetimeFigureOut">
              <a:rPr lang="en-US" smtClean="0"/>
              <a:pPr/>
              <a:t>10/25/2020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6E9456B-7F16-491E-8E2A-CD54732E593C}" type="datetimeFigureOut">
              <a:rPr lang="en-US" smtClean="0"/>
              <a:pPr/>
              <a:t>10/25/2020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6E9456B-7F16-491E-8E2A-CD54732E593C}" type="datetimeFigureOut">
              <a:rPr lang="en-US" smtClean="0"/>
              <a:pPr/>
              <a:t>10/25/2020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0C32A7-38D5-4D60-8AA1-6440BEC2E62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6E9456B-7F16-491E-8E2A-CD54732E593C}" type="datetimeFigureOut">
              <a:rPr lang="en-US" smtClean="0"/>
              <a:pPr/>
              <a:t>10/25/2020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D0C32A7-38D5-4D60-8AA1-6440BEC2E6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n.wikipedia.org/wiki/Royal_National_Institute_of_Blind_People" TargetMode="External"/><Relationship Id="rId2" Type="http://schemas.openxmlformats.org/officeDocument/2006/relationships/hyperlink" Target="https://en.wikipedia.org/wiki/American_Foundation_for_the_Blind"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amazon.com/gp/product/0393324613/ref=as_li_qf_sp_asin_tl?ie=UTF8&amp;tag=drlizale-20&amp;linkCode=as2&amp;camp=1789&amp;creative=9325&amp;creativeASIN=039332461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33400"/>
            <a:ext cx="7772400" cy="1295400"/>
          </a:xfrm>
        </p:spPr>
        <p:txBody>
          <a:bodyPr>
            <a:normAutofit/>
          </a:bodyPr>
          <a:lstStyle/>
          <a:p>
            <a:pPr algn="ctr" fontAlgn="base"/>
            <a:r>
              <a:rPr lang="en-US" b="1" cap="all" dirty="0" smtClean="0"/>
              <a:t>Development of book </a:t>
            </a:r>
            <a:endParaRPr lang="en-US" b="1" cap="all" dirty="0"/>
          </a:p>
        </p:txBody>
      </p:sp>
      <p:sp>
        <p:nvSpPr>
          <p:cNvPr id="3" name="Subtitle 2"/>
          <p:cNvSpPr>
            <a:spLocks noGrp="1"/>
          </p:cNvSpPr>
          <p:nvPr>
            <p:ph type="subTitle" idx="1"/>
          </p:nvPr>
        </p:nvSpPr>
        <p:spPr>
          <a:xfrm>
            <a:off x="457200" y="4114800"/>
            <a:ext cx="8534400" cy="2438400"/>
          </a:xfrm>
        </p:spPr>
        <p:txBody>
          <a:bodyPr>
            <a:normAutofit fontScale="25000" lnSpcReduction="20000"/>
          </a:bodyPr>
          <a:lstStyle/>
          <a:p>
            <a:pPr marL="26988" algn="ctr"/>
            <a:endParaRPr lang="en-US" b="1" dirty="0" smtClean="0">
              <a:solidFill>
                <a:schemeClr val="tx1"/>
              </a:solidFill>
            </a:endParaRPr>
          </a:p>
          <a:p>
            <a:pPr marL="26988" algn="ctr"/>
            <a:endParaRPr lang="en-US" sz="2900" b="1" i="1" dirty="0" smtClean="0">
              <a:solidFill>
                <a:schemeClr val="tx1"/>
              </a:solidFill>
            </a:endParaRPr>
          </a:p>
          <a:p>
            <a:pPr marL="26988" algn="ctr"/>
            <a:r>
              <a:rPr lang="en-US" sz="7400" b="1" i="1" dirty="0" smtClean="0">
                <a:solidFill>
                  <a:schemeClr val="tx1"/>
                </a:solidFill>
              </a:rPr>
              <a:t>       Workshop Resource Person:</a:t>
            </a:r>
          </a:p>
          <a:p>
            <a:pPr marL="26988" algn="ctr"/>
            <a:r>
              <a:rPr lang="en-US" sz="7400" b="1" i="1" dirty="0" smtClean="0">
                <a:solidFill>
                  <a:schemeClr val="tx1"/>
                </a:solidFill>
              </a:rPr>
              <a:t>Muhammad </a:t>
            </a:r>
            <a:r>
              <a:rPr lang="en-US" sz="7400" b="1" i="1" dirty="0" err="1" smtClean="0">
                <a:solidFill>
                  <a:schemeClr val="tx1"/>
                </a:solidFill>
              </a:rPr>
              <a:t>Azhar</a:t>
            </a:r>
            <a:r>
              <a:rPr lang="en-US" sz="7400" b="1" i="1" dirty="0" smtClean="0">
                <a:solidFill>
                  <a:schemeClr val="tx1"/>
                </a:solidFill>
              </a:rPr>
              <a:t> </a:t>
            </a:r>
            <a:r>
              <a:rPr lang="en-US" sz="7400" b="1" i="1" dirty="0" err="1" smtClean="0">
                <a:solidFill>
                  <a:schemeClr val="tx1"/>
                </a:solidFill>
              </a:rPr>
              <a:t>Ishaq</a:t>
            </a:r>
            <a:endParaRPr lang="en-US" sz="7400" b="1" i="1" dirty="0" smtClean="0">
              <a:solidFill>
                <a:schemeClr val="tx1"/>
              </a:solidFill>
            </a:endParaRPr>
          </a:p>
          <a:p>
            <a:pPr marL="26988" algn="ctr"/>
            <a:r>
              <a:rPr lang="en-US" sz="7400" b="1" i="1" dirty="0" smtClean="0">
                <a:solidFill>
                  <a:schemeClr val="tx1"/>
                </a:solidFill>
              </a:rPr>
              <a:t>MPhil LIS</a:t>
            </a:r>
          </a:p>
          <a:p>
            <a:pPr marL="26988" algn="ctr"/>
            <a:r>
              <a:rPr lang="en-US" sz="7400" b="1" i="1" dirty="0" smtClean="0">
                <a:solidFill>
                  <a:schemeClr val="tx1"/>
                </a:solidFill>
              </a:rPr>
              <a:t>         MLIS(University of the Punjab)</a:t>
            </a:r>
          </a:p>
          <a:p>
            <a:pPr marL="26988" algn="ctr"/>
            <a:r>
              <a:rPr lang="en-US" sz="7400" b="1" i="1" dirty="0" smtClean="0">
                <a:solidFill>
                  <a:schemeClr val="tx1"/>
                </a:solidFill>
              </a:rPr>
              <a:t>Library Officer,</a:t>
            </a:r>
          </a:p>
          <a:p>
            <a:pPr marL="26988" algn="ctr"/>
            <a:r>
              <a:rPr lang="en-US" sz="7400" b="1" i="1" dirty="0" smtClean="0">
                <a:solidFill>
                  <a:schemeClr val="tx1"/>
                </a:solidFill>
              </a:rPr>
              <a:t>University of  Veterinary and Animal Sciences , </a:t>
            </a:r>
            <a:r>
              <a:rPr lang="en-US" sz="7400" b="1" i="1" dirty="0" err="1" smtClean="0">
                <a:solidFill>
                  <a:schemeClr val="tx1"/>
                </a:solidFill>
              </a:rPr>
              <a:t>Jhang</a:t>
            </a:r>
            <a:r>
              <a:rPr lang="en-US" sz="7400" b="1" i="1" dirty="0" smtClean="0">
                <a:solidFill>
                  <a:schemeClr val="tx1"/>
                </a:solidFill>
              </a:rPr>
              <a:t> Campus .</a:t>
            </a:r>
          </a:p>
          <a:p>
            <a:pPr marL="26988" algn="ctr"/>
            <a:r>
              <a:rPr lang="en-US" sz="7400" b="1" i="1" dirty="0" smtClean="0">
                <a:solidFill>
                  <a:schemeClr val="tx1"/>
                </a:solidFill>
              </a:rPr>
              <a:t>Email :azharishaq27@gmail.com</a:t>
            </a:r>
          </a:p>
          <a:p>
            <a:pPr marL="26988" algn="ctr"/>
            <a:r>
              <a:rPr lang="en-US" sz="7400" b="1" dirty="0" smtClean="0">
                <a:solidFill>
                  <a:schemeClr val="tx1"/>
                </a:solidFill>
              </a:rPr>
              <a:t>Mob: 0333-6701267</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Spoken books</a:t>
            </a:r>
            <a:endParaRPr lang="en-US" dirty="0"/>
          </a:p>
        </p:txBody>
      </p:sp>
      <p:sp>
        <p:nvSpPr>
          <p:cNvPr id="3" name="Content Placeholder 2"/>
          <p:cNvSpPr>
            <a:spLocks noGrp="1"/>
          </p:cNvSpPr>
          <p:nvPr>
            <p:ph idx="1"/>
          </p:nvPr>
        </p:nvSpPr>
        <p:spPr/>
        <p:txBody>
          <a:bodyPr>
            <a:normAutofit/>
          </a:bodyPr>
          <a:lstStyle/>
          <a:p>
            <a:pPr algn="just"/>
            <a:r>
              <a:rPr lang="en-US" dirty="0" smtClean="0"/>
              <a:t>The spoken </a:t>
            </a:r>
            <a:r>
              <a:rPr lang="en-US" dirty="0"/>
              <a:t>book was originally created in the 1930s to provide the blind and visually impaired with a medium to enjoy books. In 1932 the </a:t>
            </a:r>
            <a:r>
              <a:rPr lang="en-US" dirty="0">
                <a:hlinkClick r:id="rId2" tooltip="American Foundation for the Blind"/>
              </a:rPr>
              <a:t>American Foundation for the Blind</a:t>
            </a:r>
            <a:r>
              <a:rPr lang="en-US" dirty="0"/>
              <a:t> created the first recordings of spoken books on vinyl </a:t>
            </a:r>
            <a:r>
              <a:rPr lang="en-US" dirty="0" smtClean="0"/>
              <a:t>records,</a:t>
            </a:r>
            <a:r>
              <a:rPr lang="en-US" dirty="0"/>
              <a:t> In 1935, a British-based foundation, </a:t>
            </a:r>
            <a:r>
              <a:rPr lang="en-US" dirty="0">
                <a:hlinkClick r:id="rId3" tooltip="Royal National Institute of Blind People"/>
              </a:rPr>
              <a:t>Royal National Institute for the Blind</a:t>
            </a:r>
            <a:r>
              <a:rPr lang="en-US" dirty="0"/>
              <a:t> (RNIB), was the first to deliver talking books to the blind on vinyl records</a:t>
            </a:r>
            <a:r>
              <a:rPr lang="en-US" dirty="0" smtClean="0"/>
              <a:t>.</a:t>
            </a:r>
            <a:endParaRPr lang="en-US" dirty="0"/>
          </a:p>
        </p:txBody>
      </p:sp>
    </p:spTree>
    <p:extLst>
      <p:ext uri="{BB962C8B-B14F-4D97-AF65-F5344CB8AC3E}">
        <p14:creationId xmlns:p14="http://schemas.microsoft.com/office/powerpoint/2010/main" val="1522267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685800"/>
            <a:ext cx="8229601"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3825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CLAY</a:t>
            </a:r>
            <a:endParaRPr lang="en-US" dirty="0"/>
          </a:p>
        </p:txBody>
      </p:sp>
      <p:sp>
        <p:nvSpPr>
          <p:cNvPr id="3" name="Content Placeholder 2"/>
          <p:cNvSpPr>
            <a:spLocks noGrp="1"/>
          </p:cNvSpPr>
          <p:nvPr>
            <p:ph idx="1"/>
          </p:nvPr>
        </p:nvSpPr>
        <p:spPr/>
        <p:txBody>
          <a:bodyPr/>
          <a:lstStyle/>
          <a:p>
            <a:r>
              <a:rPr lang="en-US" dirty="0" smtClean="0"/>
              <a:t>Made </a:t>
            </a:r>
            <a:r>
              <a:rPr lang="en-US" dirty="0"/>
              <a:t>of river mud</a:t>
            </a:r>
          </a:p>
          <a:p>
            <a:r>
              <a:rPr lang="en-US" dirty="0"/>
              <a:t>The tablets varied in shape (square, round and oblong) with rounded corners.</a:t>
            </a:r>
          </a:p>
          <a:p>
            <a:r>
              <a:rPr lang="en-US" dirty="0"/>
              <a:t>Usually the flat on top and slightly rounded on the bottom</a:t>
            </a:r>
          </a:p>
          <a:p>
            <a:endParaRPr lang="en-US" dirty="0"/>
          </a:p>
        </p:txBody>
      </p:sp>
    </p:spTree>
    <p:extLst>
      <p:ext uri="{BB962C8B-B14F-4D97-AF65-F5344CB8AC3E}">
        <p14:creationId xmlns:p14="http://schemas.microsoft.com/office/powerpoint/2010/main" val="857751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Writing </a:t>
            </a:r>
            <a:r>
              <a:rPr lang="en-US" dirty="0"/>
              <a:t>on Clay Tablets</a:t>
            </a:r>
          </a:p>
        </p:txBody>
      </p:sp>
      <p:sp>
        <p:nvSpPr>
          <p:cNvPr id="3" name="Content Placeholder 2"/>
          <p:cNvSpPr>
            <a:spLocks noGrp="1"/>
          </p:cNvSpPr>
          <p:nvPr>
            <p:ph idx="1"/>
          </p:nvPr>
        </p:nvSpPr>
        <p:spPr/>
        <p:txBody>
          <a:bodyPr/>
          <a:lstStyle/>
          <a:p>
            <a:r>
              <a:rPr lang="en-US" dirty="0"/>
              <a:t>The scribe used a thin pencil-like piece of wood cut diagonally on one end.</a:t>
            </a:r>
          </a:p>
          <a:p>
            <a:r>
              <a:rPr lang="en-US" dirty="0"/>
              <a:t>The stick was thrust into the wet clay where it formed wedge-shaped characters</a:t>
            </a:r>
          </a:p>
          <a:p>
            <a:r>
              <a:rPr lang="en-US" dirty="0"/>
              <a:t>Witting instrument was called a </a:t>
            </a:r>
            <a:r>
              <a:rPr lang="en-US" dirty="0" err="1"/>
              <a:t>cuneus</a:t>
            </a:r>
            <a:r>
              <a:rPr lang="en-US" dirty="0"/>
              <a:t> (wedge) and the characters cuneiform</a:t>
            </a:r>
          </a:p>
        </p:txBody>
      </p:sp>
    </p:spTree>
    <p:extLst>
      <p:ext uri="{BB962C8B-B14F-4D97-AF65-F5344CB8AC3E}">
        <p14:creationId xmlns:p14="http://schemas.microsoft.com/office/powerpoint/2010/main" val="2589858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Clay</a:t>
            </a:r>
            <a:r>
              <a:rPr lang="en-US" dirty="0"/>
              <a:t>: Preservation </a:t>
            </a:r>
          </a:p>
        </p:txBody>
      </p:sp>
      <p:sp>
        <p:nvSpPr>
          <p:cNvPr id="3" name="Content Placeholder 2"/>
          <p:cNvSpPr>
            <a:spLocks noGrp="1"/>
          </p:cNvSpPr>
          <p:nvPr>
            <p:ph idx="1"/>
          </p:nvPr>
        </p:nvSpPr>
        <p:spPr/>
        <p:txBody>
          <a:bodyPr/>
          <a:lstStyle/>
          <a:p>
            <a:pPr>
              <a:lnSpc>
                <a:spcPct val="90000"/>
              </a:lnSpc>
            </a:pPr>
            <a:r>
              <a:rPr lang="en-US" sz="3200" dirty="0"/>
              <a:t>The tablets were then baked in the sun or kiln.</a:t>
            </a:r>
          </a:p>
          <a:p>
            <a:pPr>
              <a:lnSpc>
                <a:spcPct val="90000"/>
              </a:lnSpc>
            </a:pPr>
            <a:r>
              <a:rPr lang="en-US" sz="3200" dirty="0"/>
              <a:t>Clay book was comprised of a series of tablets.</a:t>
            </a:r>
          </a:p>
          <a:p>
            <a:pPr>
              <a:lnSpc>
                <a:spcPct val="90000"/>
              </a:lnSpc>
            </a:pPr>
            <a:r>
              <a:rPr lang="en-US" sz="3200" dirty="0"/>
              <a:t>In Nineveh, the capital of Babylonia 30,000 clay tablets were uncovered by archeologists.</a:t>
            </a:r>
          </a:p>
          <a:p>
            <a:pPr>
              <a:lnSpc>
                <a:spcPct val="90000"/>
              </a:lnSpc>
            </a:pPr>
            <a:r>
              <a:rPr lang="en-US" sz="3200" dirty="0"/>
              <a:t>20,000 clay tablets preserved in British Museum, London</a:t>
            </a:r>
          </a:p>
          <a:p>
            <a:endParaRPr lang="en-US" dirty="0"/>
          </a:p>
        </p:txBody>
      </p:sp>
    </p:spTree>
    <p:extLst>
      <p:ext uri="{BB962C8B-B14F-4D97-AF65-F5344CB8AC3E}">
        <p14:creationId xmlns:p14="http://schemas.microsoft.com/office/powerpoint/2010/main" val="571103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Map </a:t>
            </a:r>
            <a:r>
              <a:rPr lang="en-US" dirty="0"/>
              <a:t>of Valley of Clay Tablets</a:t>
            </a: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1000" y="2249488"/>
            <a:ext cx="8610600" cy="4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2116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Papyrus</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828801"/>
            <a:ext cx="8153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438400"/>
            <a:ext cx="80772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9145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Usage </a:t>
            </a:r>
            <a:r>
              <a:rPr lang="en-US" dirty="0"/>
              <a:t>of Papyrus</a:t>
            </a:r>
          </a:p>
        </p:txBody>
      </p:sp>
      <p:sp>
        <p:nvSpPr>
          <p:cNvPr id="3" name="Content Placeholder 2"/>
          <p:cNvSpPr>
            <a:spLocks noGrp="1"/>
          </p:cNvSpPr>
          <p:nvPr>
            <p:ph idx="1"/>
          </p:nvPr>
        </p:nvSpPr>
        <p:spPr/>
        <p:txBody>
          <a:bodyPr/>
          <a:lstStyle/>
          <a:p>
            <a:r>
              <a:rPr lang="en-US" dirty="0"/>
              <a:t>Fuel</a:t>
            </a:r>
          </a:p>
          <a:p>
            <a:r>
              <a:rPr lang="en-US" dirty="0"/>
              <a:t>Making of rope</a:t>
            </a:r>
          </a:p>
          <a:p>
            <a:r>
              <a:rPr lang="en-US" dirty="0"/>
              <a:t>Cooked and juiced for food</a:t>
            </a:r>
          </a:p>
          <a:p>
            <a:r>
              <a:rPr lang="en-US" dirty="0"/>
              <a:t>Robes (loose outer garment)</a:t>
            </a:r>
          </a:p>
          <a:p>
            <a:r>
              <a:rPr lang="en-US" dirty="0"/>
              <a:t>Sandals</a:t>
            </a:r>
          </a:p>
          <a:p>
            <a:r>
              <a:rPr lang="en-US" dirty="0"/>
              <a:t>Rafts and Boats</a:t>
            </a:r>
          </a:p>
          <a:p>
            <a:endParaRPr lang="en-US" dirty="0"/>
          </a:p>
        </p:txBody>
      </p:sp>
    </p:spTree>
    <p:extLst>
      <p:ext uri="{BB962C8B-B14F-4D97-AF65-F5344CB8AC3E}">
        <p14:creationId xmlns:p14="http://schemas.microsoft.com/office/powerpoint/2010/main" val="16892013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  The </a:t>
            </a:r>
            <a:r>
              <a:rPr lang="en-US" dirty="0"/>
              <a:t>preparation of Papyrus</a:t>
            </a:r>
          </a:p>
        </p:txBody>
      </p:sp>
      <p:sp>
        <p:nvSpPr>
          <p:cNvPr id="3" name="Content Placeholder 2"/>
          <p:cNvSpPr>
            <a:spLocks noGrp="1"/>
          </p:cNvSpPr>
          <p:nvPr>
            <p:ph idx="1"/>
          </p:nvPr>
        </p:nvSpPr>
        <p:spPr/>
        <p:txBody>
          <a:bodyPr/>
          <a:lstStyle/>
          <a:p>
            <a:r>
              <a:rPr lang="en-US" dirty="0"/>
              <a:t>Papyrus cut and loaded in bundles into boat.</a:t>
            </a:r>
          </a:p>
          <a:p>
            <a:r>
              <a:rPr lang="en-US" dirty="0"/>
              <a:t>An inscription, dated 1475 BC, depicts the harvesting of the papyrus plant</a:t>
            </a:r>
          </a:p>
          <a:p>
            <a:endParaRPr lang="en-US" dirty="0"/>
          </a:p>
        </p:txBody>
      </p:sp>
    </p:spTree>
    <p:extLst>
      <p:ext uri="{BB962C8B-B14F-4D97-AF65-F5344CB8AC3E}">
        <p14:creationId xmlns:p14="http://schemas.microsoft.com/office/powerpoint/2010/main" val="33751089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8991600" cy="693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1766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sunny\Desktop\YY.jpg"/>
          <p:cNvPicPr>
            <a:picLocks noGrp="1" noChangeAspect="1" noChangeArrowheads="1"/>
          </p:cNvPicPr>
          <p:nvPr>
            <p:ph idx="1"/>
          </p:nvPr>
        </p:nvPicPr>
        <p:blipFill>
          <a:blip r:embed="rId2" cstate="print"/>
          <a:srcRect/>
          <a:stretch>
            <a:fillRect/>
          </a:stretch>
        </p:blipFill>
        <p:spPr bwMode="auto">
          <a:xfrm>
            <a:off x="457200" y="838200"/>
            <a:ext cx="8229600" cy="563880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Five Rules of Textbook Development</a:t>
            </a:r>
          </a:p>
        </p:txBody>
      </p:sp>
      <p:sp>
        <p:nvSpPr>
          <p:cNvPr id="3" name="Content Placeholder 2"/>
          <p:cNvSpPr>
            <a:spLocks noGrp="1"/>
          </p:cNvSpPr>
          <p:nvPr>
            <p:ph idx="1"/>
          </p:nvPr>
        </p:nvSpPr>
        <p:spPr/>
        <p:txBody>
          <a:bodyPr>
            <a:normAutofit fontScale="92500" lnSpcReduction="10000"/>
          </a:bodyPr>
          <a:lstStyle/>
          <a:p>
            <a:pPr marL="109728" indent="0" algn="just">
              <a:buNone/>
            </a:pPr>
            <a:r>
              <a:rPr lang="en-US" dirty="0"/>
              <a:t>The below list provides five rules that help guide the development of a good </a:t>
            </a:r>
            <a:r>
              <a:rPr lang="en-US" dirty="0" smtClean="0"/>
              <a:t>textbook.</a:t>
            </a:r>
          </a:p>
          <a:p>
            <a:pPr marL="109728" indent="0" algn="just">
              <a:buNone/>
            </a:pPr>
            <a:r>
              <a:rPr lang="en-US" b="1" dirty="0" smtClean="0">
                <a:latin typeface="Bahnschrift SemiLight" pitchFamily="34" charset="0"/>
              </a:rPr>
              <a:t>1</a:t>
            </a:r>
            <a:r>
              <a:rPr lang="en-US" b="1" dirty="0">
                <a:latin typeface="Bahnschrift SemiLight" pitchFamily="34" charset="0"/>
              </a:rPr>
              <a:t>. Rule of frameworks</a:t>
            </a:r>
          </a:p>
          <a:p>
            <a:pPr marL="109728" indent="0" algn="just">
              <a:buNone/>
            </a:pPr>
            <a:r>
              <a:rPr lang="en-US" dirty="0">
                <a:latin typeface="Bahnschrift SemiLight" pitchFamily="34" charset="0"/>
              </a:rPr>
              <a:t>Memory and understanding are promoted by the use of a structure that mimics the structures we all use within our minds to store information. Before we can use or master a subject, we have to have a mental road map that allows us to navigate within and through the subject domain. The text can best aid understanding by making this framework visible early on within each section or </a:t>
            </a:r>
            <a:r>
              <a:rPr lang="en-US" dirty="0" smtClean="0">
                <a:latin typeface="Bahnschrift SemiLight" pitchFamily="34" charset="0"/>
              </a:rPr>
              <a:t>topic.</a:t>
            </a:r>
            <a:endParaRPr lang="en-US" dirty="0">
              <a:latin typeface="Bahnschrift SemiLight" pitchFamily="34" charset="0"/>
            </a:endParaRPr>
          </a:p>
          <a:p>
            <a:pPr marL="109728" indent="0" algn="just">
              <a:buNone/>
            </a:pPr>
            <a:endParaRPr lang="en-US" dirty="0"/>
          </a:p>
        </p:txBody>
      </p:sp>
    </p:spTree>
    <p:extLst>
      <p:ext uri="{BB962C8B-B14F-4D97-AF65-F5344CB8AC3E}">
        <p14:creationId xmlns:p14="http://schemas.microsoft.com/office/powerpoint/2010/main" val="7942525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2. Rule of meaningful names</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Everything </a:t>
            </a:r>
            <a:r>
              <a:rPr lang="en-US" dirty="0"/>
              <a:t>we know is tagged with an index or a title. These indices are critical to the ability to recall or retrieve the things we know and remember. Each concept, process, technique or fact presented should aid the student to assign a meaningful name for it in their own mental organization of the material. To be most useful, these names shouldn’t have to be relearned at higher levels of study. The names assigned by the text should be useful in that they support some future activities: communication with other practitioners, reference within the text to earlier mastered material, and conformity to the framework used for the subject.</a:t>
            </a:r>
          </a:p>
          <a:p>
            <a:pPr algn="just"/>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3. Rule </a:t>
            </a:r>
            <a:r>
              <a:rPr lang="en-US" dirty="0"/>
              <a:t>of manageable numbers</a:t>
            </a:r>
          </a:p>
        </p:txBody>
      </p:sp>
      <p:sp>
        <p:nvSpPr>
          <p:cNvPr id="3" name="Content Placeholder 2"/>
          <p:cNvSpPr>
            <a:spLocks noGrp="1"/>
          </p:cNvSpPr>
          <p:nvPr>
            <p:ph idx="1"/>
          </p:nvPr>
        </p:nvSpPr>
        <p:spPr/>
        <p:txBody>
          <a:bodyPr/>
          <a:lstStyle/>
          <a:p>
            <a:pPr algn="just"/>
            <a:r>
              <a:rPr lang="en-US" dirty="0"/>
              <a:t>When we learn from an outline, an illustration, or an example, most of us are limited in our ability to absorb new material. As we become familiar with part of a subject domain this number expands, but for new material four to six new elements is a reasonable limit.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4</a:t>
            </a:r>
            <a:r>
              <a:rPr lang="en-US" dirty="0"/>
              <a:t>. </a:t>
            </a:r>
            <a:r>
              <a:rPr lang="en-US" dirty="0">
                <a:latin typeface="+mn-lt"/>
              </a:rPr>
              <a:t>Rule of hierarchy</a:t>
            </a:r>
          </a:p>
        </p:txBody>
      </p:sp>
      <p:sp>
        <p:nvSpPr>
          <p:cNvPr id="3" name="Content Placeholder 2"/>
          <p:cNvSpPr>
            <a:spLocks noGrp="1"/>
          </p:cNvSpPr>
          <p:nvPr>
            <p:ph idx="1"/>
          </p:nvPr>
        </p:nvSpPr>
        <p:spPr/>
        <p:txBody>
          <a:bodyPr/>
          <a:lstStyle/>
          <a:p>
            <a:pPr algn="just"/>
            <a:r>
              <a:rPr lang="en-US" dirty="0"/>
              <a:t>Our mental frameworks are hierarchical. Learning is aided by using the student’s ability to couple or link new material with that already mastered. When presenting new domains for hierarchical understanding, the rules for </a:t>
            </a:r>
            <a:r>
              <a:rPr lang="en-US" i="1" dirty="0"/>
              <a:t>meaningful names</a:t>
            </a:r>
            <a:r>
              <a:rPr lang="en-US" dirty="0"/>
              <a:t> and </a:t>
            </a:r>
            <a:r>
              <a:rPr lang="en-US" i="1" dirty="0"/>
              <a:t>manageable numbers</a:t>
            </a:r>
            <a:r>
              <a:rPr lang="en-US" dirty="0"/>
              <a:t> have increased importance and more limited application. A maximum of three levels of hierarchy should be presented at one time.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5</a:t>
            </a:r>
            <a:r>
              <a:rPr lang="en-US" dirty="0"/>
              <a:t>. Rule of repetition</a:t>
            </a:r>
            <a:br>
              <a:rPr lang="en-US" dirty="0"/>
            </a:br>
            <a:endParaRPr lang="en-US" dirty="0"/>
          </a:p>
        </p:txBody>
      </p:sp>
      <p:sp>
        <p:nvSpPr>
          <p:cNvPr id="3" name="Content Placeholder 2"/>
          <p:cNvSpPr>
            <a:spLocks noGrp="1"/>
          </p:cNvSpPr>
          <p:nvPr>
            <p:ph idx="1"/>
          </p:nvPr>
        </p:nvSpPr>
        <p:spPr/>
        <p:txBody>
          <a:bodyPr>
            <a:normAutofit lnSpcReduction="10000"/>
          </a:bodyPr>
          <a:lstStyle/>
          <a:p>
            <a:pPr algn="just"/>
            <a:r>
              <a:rPr lang="en-US" dirty="0"/>
              <a:t>Most people learn by repetition, and only a few with native genius can achieve mastery without it. There is a pattern of repetition that aids in promoting the elements of a subject from short-term to long-term memory. Implementations of this rule may mean that frameworks and important hierarchies are repeated as many as five or six times, while frequently used elements are repeated three or four times, and elements of lesser utility may not be repeated at </a:t>
            </a:r>
            <a:r>
              <a:rPr lang="en-US" dirty="0" smtClean="0"/>
              <a:t>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Rules of Textbook Development long description:</a:t>
            </a:r>
            <a:endParaRPr lang="en-US" dirty="0"/>
          </a:p>
        </p:txBody>
      </p:sp>
      <p:sp>
        <p:nvSpPr>
          <p:cNvPr id="3" name="Content Placeholder 2"/>
          <p:cNvSpPr>
            <a:spLocks noGrp="1"/>
          </p:cNvSpPr>
          <p:nvPr>
            <p:ph idx="1"/>
          </p:nvPr>
        </p:nvSpPr>
        <p:spPr>
          <a:xfrm>
            <a:off x="457200" y="2249424"/>
            <a:ext cx="8229600" cy="4303776"/>
          </a:xfrm>
        </p:spPr>
        <p:txBody>
          <a:bodyPr>
            <a:normAutofit fontScale="92500"/>
          </a:bodyPr>
          <a:lstStyle/>
          <a:p>
            <a:pPr marL="624078" indent="-514350" algn="just">
              <a:buAutoNum type="arabicPeriod"/>
            </a:pPr>
            <a:r>
              <a:rPr lang="en-US" dirty="0" smtClean="0">
                <a:cs typeface="Segoe UI Semilight" pitchFamily="34" charset="0"/>
              </a:rPr>
              <a:t>The </a:t>
            </a:r>
            <a:r>
              <a:rPr lang="en-US" dirty="0">
                <a:cs typeface="Segoe UI Semilight" pitchFamily="34" charset="0"/>
              </a:rPr>
              <a:t>rule of frameworks means maintain a consistent structure. The text can best aid understanding by making this framework visible early </a:t>
            </a:r>
            <a:r>
              <a:rPr lang="en-US" dirty="0" smtClean="0">
                <a:cs typeface="Segoe UI Semilight" pitchFamily="34" charset="0"/>
              </a:rPr>
              <a:t>on.</a:t>
            </a:r>
          </a:p>
          <a:p>
            <a:pPr marL="624078" indent="-514350" algn="just">
              <a:buAutoNum type="arabicPeriod"/>
            </a:pPr>
            <a:r>
              <a:rPr lang="en-US" dirty="0" smtClean="0">
                <a:cs typeface="Segoe UI Semilight" pitchFamily="34" charset="0"/>
              </a:rPr>
              <a:t>The </a:t>
            </a:r>
            <a:r>
              <a:rPr lang="en-US" dirty="0">
                <a:cs typeface="Segoe UI Semilight" pitchFamily="34" charset="0"/>
              </a:rPr>
              <a:t>rule of meaningful names means create and use consistent titles and terminologies. The names are critical to the ability to recall or retrieve the things we know and remember.</a:t>
            </a:r>
          </a:p>
          <a:p>
            <a:pPr marL="109728" indent="0" algn="just">
              <a:buNone/>
            </a:pPr>
            <a:r>
              <a:rPr lang="en-US" dirty="0" smtClean="0">
                <a:cs typeface="Segoe UI Semilight" pitchFamily="34" charset="0"/>
              </a:rPr>
              <a:t>3   The </a:t>
            </a:r>
            <a:r>
              <a:rPr lang="en-US" dirty="0">
                <a:cs typeface="Segoe UI Semilight" pitchFamily="34" charset="0"/>
              </a:rPr>
              <a:t>rule of manageable numbers means limit the amount of new information introduced at one time.</a:t>
            </a:r>
          </a:p>
          <a:p>
            <a:pPr algn="just"/>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050536"/>
          </a:xfrm>
        </p:spPr>
        <p:txBody>
          <a:bodyPr>
            <a:normAutofit/>
          </a:bodyPr>
          <a:lstStyle/>
          <a:p>
            <a:pPr marL="624078" indent="-514350" algn="just">
              <a:buAutoNum type="arabicPlain" startAt="4"/>
            </a:pPr>
            <a:r>
              <a:rPr lang="en-US" dirty="0">
                <a:cs typeface="Segoe UI Semilight" pitchFamily="34" charset="0"/>
              </a:rPr>
              <a:t>Rule of hierarchy means new knowledge builds on learned knowledge. The student needs to understand the foundational knowledge before being introduced to a new concept. When new concepts are introduced the should be explicitly connected to the foundational material.</a:t>
            </a:r>
          </a:p>
          <a:p>
            <a:pPr marL="624078" indent="-514350" algn="just">
              <a:buAutoNum type="arabicPlain" startAt="4"/>
            </a:pPr>
            <a:r>
              <a:rPr lang="en-US" dirty="0">
                <a:cs typeface="Segoe UI Semilight" pitchFamily="34" charset="0"/>
              </a:rPr>
              <a:t>The rule of repetition means repeat important concepts. There is a pattern of repetition that aids in promoting the elements of a subject from short-term to long-term memory.</a:t>
            </a:r>
          </a:p>
          <a:p>
            <a:endParaRPr lang="en-US" dirty="0"/>
          </a:p>
        </p:txBody>
      </p:sp>
    </p:spTree>
    <p:extLst>
      <p:ext uri="{BB962C8B-B14F-4D97-AF65-F5344CB8AC3E}">
        <p14:creationId xmlns:p14="http://schemas.microsoft.com/office/powerpoint/2010/main" val="8907060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pPr algn="ctr">
              <a:buNone/>
            </a:pPr>
            <a:r>
              <a:rPr lang="en-US" sz="6600" dirty="0" smtClean="0"/>
              <a:t>Thank You</a:t>
            </a:r>
            <a:endParaRPr lang="en-US" sz="6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295400"/>
            <a:ext cx="8382000" cy="4909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0430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i="1" dirty="0"/>
              <a:t>Book Development</a:t>
            </a:r>
          </a:p>
        </p:txBody>
      </p:sp>
      <p:sp>
        <p:nvSpPr>
          <p:cNvPr id="3" name="Content Placeholder 2"/>
          <p:cNvSpPr>
            <a:spLocks noGrp="1"/>
          </p:cNvSpPr>
          <p:nvPr>
            <p:ph idx="1"/>
          </p:nvPr>
        </p:nvSpPr>
        <p:spPr/>
        <p:txBody>
          <a:bodyPr>
            <a:normAutofit fontScale="85000" lnSpcReduction="20000"/>
          </a:bodyPr>
          <a:lstStyle/>
          <a:p>
            <a:r>
              <a:rPr lang="en-US" dirty="0" smtClean="0"/>
              <a:t>Book Development is </a:t>
            </a:r>
            <a:r>
              <a:rPr lang="en-US" dirty="0"/>
              <a:t>the condition for:</a:t>
            </a:r>
          </a:p>
          <a:p>
            <a:r>
              <a:rPr lang="en-US" dirty="0"/>
              <a:t>Having more books produced (output)</a:t>
            </a:r>
            <a:br>
              <a:rPr lang="en-US" dirty="0"/>
            </a:br>
            <a:endParaRPr lang="en-US" dirty="0"/>
          </a:p>
          <a:p>
            <a:r>
              <a:rPr lang="en-US" dirty="0"/>
              <a:t>Producing different kinds of output to that which was previously produced</a:t>
            </a:r>
            <a:br>
              <a:rPr lang="en-US" dirty="0"/>
            </a:br>
            <a:endParaRPr lang="en-US" dirty="0"/>
          </a:p>
          <a:p>
            <a:r>
              <a:rPr lang="en-US" dirty="0"/>
              <a:t>Changing the technical and institutional arrangements to produce and distribute this output</a:t>
            </a:r>
          </a:p>
          <a:p>
            <a:r>
              <a:rPr lang="en-US" dirty="0"/>
              <a:t>Having a book development council, in any country, plays a critical role in promoting and coordinating all areas of the book sector to ensure that they act in harmony with each other, as well as overall national development plans.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1219200"/>
            <a:ext cx="8305800"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4078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Steps</a:t>
            </a:r>
            <a:r>
              <a:rPr lang="en-US" b="1" dirty="0"/>
              <a:t> to Writing Your Book</a:t>
            </a:r>
            <a:r>
              <a:rPr lang="en-US" dirty="0"/>
              <a:t/>
            </a:r>
            <a:br>
              <a:rPr lang="en-US" dirty="0"/>
            </a:br>
            <a:endParaRPr lang="en-US" dirty="0"/>
          </a:p>
        </p:txBody>
      </p:sp>
      <p:sp>
        <p:nvSpPr>
          <p:cNvPr id="3" name="Content Placeholder 2"/>
          <p:cNvSpPr>
            <a:spLocks noGrp="1"/>
          </p:cNvSpPr>
          <p:nvPr>
            <p:ph idx="1"/>
          </p:nvPr>
        </p:nvSpPr>
        <p:spPr>
          <a:xfrm>
            <a:off x="457200" y="1981200"/>
            <a:ext cx="8229600" cy="4593336"/>
          </a:xfrm>
        </p:spPr>
        <p:txBody>
          <a:bodyPr>
            <a:normAutofit fontScale="92500" lnSpcReduction="10000"/>
          </a:bodyPr>
          <a:lstStyle/>
          <a:p>
            <a:r>
              <a:rPr lang="en-US" dirty="0" smtClean="0"/>
              <a:t>Create </a:t>
            </a:r>
            <a:r>
              <a:rPr lang="en-US" dirty="0"/>
              <a:t>a plan. </a:t>
            </a:r>
            <a:r>
              <a:rPr lang="en-US" dirty="0" smtClean="0"/>
              <a:t>The </a:t>
            </a:r>
            <a:r>
              <a:rPr lang="en-US" dirty="0"/>
              <a:t>first </a:t>
            </a:r>
            <a:r>
              <a:rPr lang="en-US" b="1" dirty="0"/>
              <a:t>step</a:t>
            </a:r>
            <a:r>
              <a:rPr lang="en-US" dirty="0"/>
              <a:t> to writing a </a:t>
            </a:r>
            <a:r>
              <a:rPr lang="en-US" b="1" dirty="0"/>
              <a:t>book</a:t>
            </a:r>
            <a:r>
              <a:rPr lang="en-US" dirty="0"/>
              <a:t> is to create a plan for how you will do so. ...</a:t>
            </a:r>
          </a:p>
          <a:p>
            <a:r>
              <a:rPr lang="en-US" dirty="0"/>
              <a:t>Plan the cover design. I usually hire a cover designer before I write the </a:t>
            </a:r>
            <a:r>
              <a:rPr lang="en-US" b="1" dirty="0"/>
              <a:t>book</a:t>
            </a:r>
            <a:r>
              <a:rPr lang="en-US" dirty="0"/>
              <a:t>. ...</a:t>
            </a:r>
          </a:p>
          <a:p>
            <a:r>
              <a:rPr lang="en-US" dirty="0"/>
              <a:t>Write. Once you have a plan, start writing. ...</a:t>
            </a:r>
          </a:p>
          <a:p>
            <a:r>
              <a:rPr lang="en-US" dirty="0"/>
              <a:t>3.1 Hire a ghostwriter. I prefer to write all my own content. ...</a:t>
            </a:r>
          </a:p>
          <a:p>
            <a:r>
              <a:rPr lang="en-US" dirty="0"/>
              <a:t>Read. ...</a:t>
            </a:r>
          </a:p>
          <a:p>
            <a:r>
              <a:rPr lang="en-US" dirty="0"/>
              <a:t>Edit. ...</a:t>
            </a:r>
          </a:p>
          <a:p>
            <a:r>
              <a:rPr lang="en-US" dirty="0"/>
              <a:t>Publish. ...</a:t>
            </a:r>
          </a:p>
          <a:p>
            <a:r>
              <a:rPr lang="en-US" dirty="0"/>
              <a:t>Launch.</a:t>
            </a:r>
          </a:p>
          <a:p>
            <a:endParaRPr lang="en-US" dirty="0"/>
          </a:p>
        </p:txBody>
      </p:sp>
    </p:spTree>
    <p:extLst>
      <p:ext uri="{BB962C8B-B14F-4D97-AF65-F5344CB8AC3E}">
        <p14:creationId xmlns:p14="http://schemas.microsoft.com/office/powerpoint/2010/main" val="3098028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  Materials used to make a Book</a:t>
            </a:r>
            <a:endParaRPr lang="en-US" dirty="0"/>
          </a:p>
        </p:txBody>
      </p:sp>
      <p:sp>
        <p:nvSpPr>
          <p:cNvPr id="3" name="Content Placeholder 2"/>
          <p:cNvSpPr>
            <a:spLocks noGrp="1"/>
          </p:cNvSpPr>
          <p:nvPr>
            <p:ph idx="1"/>
          </p:nvPr>
        </p:nvSpPr>
        <p:spPr/>
        <p:txBody>
          <a:bodyPr/>
          <a:lstStyle/>
          <a:p>
            <a:pPr algn="just"/>
            <a:r>
              <a:rPr lang="en-US" dirty="0"/>
              <a:t>A book is a medium for recording information in the form of writing or images, typically composed of many pages (made of papyrus, </a:t>
            </a:r>
            <a:r>
              <a:rPr lang="en-US" b="1" dirty="0"/>
              <a:t>parchment</a:t>
            </a:r>
            <a:r>
              <a:rPr lang="en-US" dirty="0"/>
              <a:t>, </a:t>
            </a:r>
            <a:r>
              <a:rPr lang="en-US" b="1" dirty="0"/>
              <a:t>vellum</a:t>
            </a:r>
            <a:r>
              <a:rPr lang="en-US" dirty="0"/>
              <a:t>, or </a:t>
            </a:r>
            <a:r>
              <a:rPr lang="en-US" b="1" dirty="0"/>
              <a:t>paper</a:t>
            </a:r>
            <a:r>
              <a:rPr lang="en-US" dirty="0"/>
              <a:t>) bound together and protected by a cover. The technical term for this physical arrangement is codex (plural, codices).</a:t>
            </a:r>
          </a:p>
        </p:txBody>
      </p:sp>
    </p:spTree>
    <p:extLst>
      <p:ext uri="{BB962C8B-B14F-4D97-AF65-F5344CB8AC3E}">
        <p14:creationId xmlns:p14="http://schemas.microsoft.com/office/powerpoint/2010/main" val="3997111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a:t>A book that knows why it is being written, for whom, and most important, what it wants to say, is a book well on its way to successful publication. ~ </a:t>
            </a:r>
            <a:r>
              <a:rPr lang="en-US" dirty="0">
                <a:hlinkClick r:id="rId2"/>
              </a:rPr>
              <a:t>Susan </a:t>
            </a:r>
            <a:r>
              <a:rPr lang="en-US" dirty="0" err="1">
                <a:hlinkClick r:id="rId2"/>
              </a:rPr>
              <a:t>Rabiner</a:t>
            </a:r>
            <a:r>
              <a:rPr lang="en-US" dirty="0" smtClean="0"/>
              <a:t>.</a:t>
            </a:r>
          </a:p>
          <a:p>
            <a:pPr algn="just"/>
            <a:r>
              <a:rPr lang="en-US" dirty="0"/>
              <a:t>Its key purpose is to demonstrate that the book as an object, not just the text contained within it, is a conduit of interaction between readers and words.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524000"/>
            <a:ext cx="8077200" cy="5049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75359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132</TotalTime>
  <Words>892</Words>
  <Application>Microsoft Office PowerPoint</Application>
  <PresentationFormat>On-screen Show (4:3)</PresentationFormat>
  <Paragraphs>81</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Urban</vt:lpstr>
      <vt:lpstr>Development of book </vt:lpstr>
      <vt:lpstr>PowerPoint Presentation</vt:lpstr>
      <vt:lpstr>PowerPoint Presentation</vt:lpstr>
      <vt:lpstr>Book Development</vt:lpstr>
      <vt:lpstr>PowerPoint Presentation</vt:lpstr>
      <vt:lpstr> Steps to Writing Your Book </vt:lpstr>
      <vt:lpstr>   Materials used to make a Book</vt:lpstr>
      <vt:lpstr>PowerPoint Presentation</vt:lpstr>
      <vt:lpstr>PowerPoint Presentation</vt:lpstr>
      <vt:lpstr>  Spoken books</vt:lpstr>
      <vt:lpstr>PowerPoint Presentation</vt:lpstr>
      <vt:lpstr>                CLAY</vt:lpstr>
      <vt:lpstr>       Writing on Clay Tablets</vt:lpstr>
      <vt:lpstr>    Clay: Preservation </vt:lpstr>
      <vt:lpstr>    Map of Valley of Clay Tablets</vt:lpstr>
      <vt:lpstr>      Papyrus</vt:lpstr>
      <vt:lpstr> Usage of Papyrus</vt:lpstr>
      <vt:lpstr>   The preparation of Papyrus</vt:lpstr>
      <vt:lpstr> </vt:lpstr>
      <vt:lpstr>Five Rules of Textbook Development</vt:lpstr>
      <vt:lpstr>2. Rule of meaningful names </vt:lpstr>
      <vt:lpstr> 3. Rule of manageable numbers</vt:lpstr>
      <vt:lpstr>        4. Rule of hierarchy</vt:lpstr>
      <vt:lpstr>  5. Rule of repetition </vt:lpstr>
      <vt:lpstr>Rules of Textbook Development long description: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INFORMATION AND COMMUNICATION TECHNOLOGY (ICT) IN THE LIBRARY (LIBRARY AUTOMATION)</dc:title>
  <dc:creator>admin</dc:creator>
  <cp:lastModifiedBy>Windows User</cp:lastModifiedBy>
  <cp:revision>48</cp:revision>
  <dcterms:created xsi:type="dcterms:W3CDTF">2016-03-26T20:50:00Z</dcterms:created>
  <dcterms:modified xsi:type="dcterms:W3CDTF">2020-10-25T18:21:14Z</dcterms:modified>
</cp:coreProperties>
</file>