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76" r:id="rId3"/>
    <p:sldId id="259" r:id="rId4"/>
    <p:sldId id="277" r:id="rId5"/>
    <p:sldId id="278" r:id="rId6"/>
    <p:sldId id="279" r:id="rId7"/>
    <p:sldId id="281"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6" r:id="rId21"/>
    <p:sldId id="297" r:id="rId22"/>
    <p:sldId id="298" r:id="rId23"/>
    <p:sldId id="299" r:id="rId24"/>
    <p:sldId id="300" r:id="rId25"/>
    <p:sldId id="301" r:id="rId26"/>
    <p:sldId id="302" r:id="rId27"/>
    <p:sldId id="303" r:id="rId28"/>
    <p:sldId id="304" r:id="rId29"/>
    <p:sldId id="27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E1FD36-9DC9-4F0D-A968-6A63A0B03412}" type="datetimeFigureOut">
              <a:rPr lang="en-PK" smtClean="0"/>
              <a:t>12/10/2020</a:t>
            </a:fld>
            <a:endParaRPr lang="en-PK"/>
          </a:p>
        </p:txBody>
      </p:sp>
      <p:sp>
        <p:nvSpPr>
          <p:cNvPr id="5" name="Footer Placeholder 4"/>
          <p:cNvSpPr>
            <a:spLocks noGrp="1"/>
          </p:cNvSpPr>
          <p:nvPr>
            <p:ph type="ftr" sz="quarter" idx="11"/>
          </p:nvPr>
        </p:nvSpPr>
        <p:spPr>
          <a:xfrm>
            <a:off x="2416500" y="329307"/>
            <a:ext cx="4973915" cy="309201"/>
          </a:xfrm>
        </p:spPr>
        <p:txBody>
          <a:bodyPr/>
          <a:lstStyle/>
          <a:p>
            <a:endParaRPr lang="en-PK"/>
          </a:p>
        </p:txBody>
      </p:sp>
      <p:sp>
        <p:nvSpPr>
          <p:cNvPr id="6" name="Slide Number Placeholder 5"/>
          <p:cNvSpPr>
            <a:spLocks noGrp="1"/>
          </p:cNvSpPr>
          <p:nvPr>
            <p:ph type="sldNum" sz="quarter" idx="12"/>
          </p:nvPr>
        </p:nvSpPr>
        <p:spPr>
          <a:xfrm>
            <a:off x="1437664" y="798973"/>
            <a:ext cx="811019" cy="503578"/>
          </a:xfrm>
        </p:spPr>
        <p:txBody>
          <a:bodyPr/>
          <a:lstStyle/>
          <a:p>
            <a:fld id="{6257BBE3-DBA9-4C16-A340-59E209548FCB}" type="slidenum">
              <a:rPr lang="en-PK" smtClean="0"/>
              <a:t>‹#›</a:t>
            </a:fld>
            <a:endParaRPr lang="en-PK"/>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2230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E1FD36-9DC9-4F0D-A968-6A63A0B03412}" type="datetimeFigureOut">
              <a:rPr lang="en-PK" smtClean="0"/>
              <a:t>12/10/2020</a:t>
            </a:fld>
            <a:endParaRPr lang="en-PK"/>
          </a:p>
        </p:txBody>
      </p:sp>
      <p:sp>
        <p:nvSpPr>
          <p:cNvPr id="5" name="Footer Placeholder 4"/>
          <p:cNvSpPr>
            <a:spLocks noGrp="1"/>
          </p:cNvSpPr>
          <p:nvPr>
            <p:ph type="ftr" sz="quarter" idx="11"/>
          </p:nvPr>
        </p:nvSpPr>
        <p:spPr/>
        <p:txBody>
          <a:bodyPr/>
          <a:lstStyle/>
          <a:p>
            <a:endParaRPr lang="en-PK"/>
          </a:p>
        </p:txBody>
      </p:sp>
      <p:sp>
        <p:nvSpPr>
          <p:cNvPr id="6" name="Slide Number Placeholder 5"/>
          <p:cNvSpPr>
            <a:spLocks noGrp="1"/>
          </p:cNvSpPr>
          <p:nvPr>
            <p:ph type="sldNum" sz="quarter" idx="12"/>
          </p:nvPr>
        </p:nvSpPr>
        <p:spPr/>
        <p:txBody>
          <a:bodyPr/>
          <a:lstStyle/>
          <a:p>
            <a:fld id="{6257BBE3-DBA9-4C16-A340-59E209548FCB}" type="slidenum">
              <a:rPr lang="en-PK" smtClean="0"/>
              <a:t>‹#›</a:t>
            </a:fld>
            <a:endParaRPr lang="en-PK"/>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85027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E1FD36-9DC9-4F0D-A968-6A63A0B03412}" type="datetimeFigureOut">
              <a:rPr lang="en-PK" smtClean="0"/>
              <a:t>12/10/2020</a:t>
            </a:fld>
            <a:endParaRPr lang="en-PK"/>
          </a:p>
        </p:txBody>
      </p:sp>
      <p:sp>
        <p:nvSpPr>
          <p:cNvPr id="5" name="Footer Placeholder 4"/>
          <p:cNvSpPr>
            <a:spLocks noGrp="1"/>
          </p:cNvSpPr>
          <p:nvPr>
            <p:ph type="ftr" sz="quarter" idx="11"/>
          </p:nvPr>
        </p:nvSpPr>
        <p:spPr/>
        <p:txBody>
          <a:bodyPr/>
          <a:lstStyle/>
          <a:p>
            <a:endParaRPr lang="en-PK"/>
          </a:p>
        </p:txBody>
      </p:sp>
      <p:sp>
        <p:nvSpPr>
          <p:cNvPr id="6" name="Slide Number Placeholder 5"/>
          <p:cNvSpPr>
            <a:spLocks noGrp="1"/>
          </p:cNvSpPr>
          <p:nvPr>
            <p:ph type="sldNum" sz="quarter" idx="12"/>
          </p:nvPr>
        </p:nvSpPr>
        <p:spPr/>
        <p:txBody>
          <a:bodyPr/>
          <a:lstStyle/>
          <a:p>
            <a:fld id="{6257BBE3-DBA9-4C16-A340-59E209548FCB}" type="slidenum">
              <a:rPr lang="en-PK" smtClean="0"/>
              <a:t>‹#›</a:t>
            </a:fld>
            <a:endParaRPr lang="en-PK"/>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07384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E1FD36-9DC9-4F0D-A968-6A63A0B03412}" type="datetimeFigureOut">
              <a:rPr lang="en-PK" smtClean="0"/>
              <a:t>12/10/2020</a:t>
            </a:fld>
            <a:endParaRPr lang="en-PK"/>
          </a:p>
        </p:txBody>
      </p:sp>
      <p:sp>
        <p:nvSpPr>
          <p:cNvPr id="5" name="Footer Placeholder 4"/>
          <p:cNvSpPr>
            <a:spLocks noGrp="1"/>
          </p:cNvSpPr>
          <p:nvPr>
            <p:ph type="ftr" sz="quarter" idx="11"/>
          </p:nvPr>
        </p:nvSpPr>
        <p:spPr/>
        <p:txBody>
          <a:bodyPr/>
          <a:lstStyle/>
          <a:p>
            <a:endParaRPr lang="en-PK"/>
          </a:p>
        </p:txBody>
      </p:sp>
      <p:sp>
        <p:nvSpPr>
          <p:cNvPr id="6" name="Slide Number Placeholder 5"/>
          <p:cNvSpPr>
            <a:spLocks noGrp="1"/>
          </p:cNvSpPr>
          <p:nvPr>
            <p:ph type="sldNum" sz="quarter" idx="12"/>
          </p:nvPr>
        </p:nvSpPr>
        <p:spPr/>
        <p:txBody>
          <a:bodyPr/>
          <a:lstStyle/>
          <a:p>
            <a:fld id="{6257BBE3-DBA9-4C16-A340-59E209548FCB}" type="slidenum">
              <a:rPr lang="en-PK" smtClean="0"/>
              <a:t>‹#›</a:t>
            </a:fld>
            <a:endParaRPr lang="en-PK"/>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53470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E1FD36-9DC9-4F0D-A968-6A63A0B03412}" type="datetimeFigureOut">
              <a:rPr lang="en-PK" smtClean="0"/>
              <a:t>12/10/2020</a:t>
            </a:fld>
            <a:endParaRPr lang="en-PK"/>
          </a:p>
        </p:txBody>
      </p:sp>
      <p:sp>
        <p:nvSpPr>
          <p:cNvPr id="5" name="Footer Placeholder 4"/>
          <p:cNvSpPr>
            <a:spLocks noGrp="1"/>
          </p:cNvSpPr>
          <p:nvPr>
            <p:ph type="ftr" sz="quarter" idx="11"/>
          </p:nvPr>
        </p:nvSpPr>
        <p:spPr/>
        <p:txBody>
          <a:bodyPr/>
          <a:lstStyle/>
          <a:p>
            <a:endParaRPr lang="en-PK"/>
          </a:p>
        </p:txBody>
      </p:sp>
      <p:sp>
        <p:nvSpPr>
          <p:cNvPr id="6" name="Slide Number Placeholder 5"/>
          <p:cNvSpPr>
            <a:spLocks noGrp="1"/>
          </p:cNvSpPr>
          <p:nvPr>
            <p:ph type="sldNum" sz="quarter" idx="12"/>
          </p:nvPr>
        </p:nvSpPr>
        <p:spPr/>
        <p:txBody>
          <a:bodyPr/>
          <a:lstStyle/>
          <a:p>
            <a:fld id="{6257BBE3-DBA9-4C16-A340-59E209548FCB}" type="slidenum">
              <a:rPr lang="en-PK" smtClean="0"/>
              <a:t>‹#›</a:t>
            </a:fld>
            <a:endParaRPr lang="en-PK"/>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82038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E1FD36-9DC9-4F0D-A968-6A63A0B03412}" type="datetimeFigureOut">
              <a:rPr lang="en-PK" smtClean="0"/>
              <a:t>12/10/2020</a:t>
            </a:fld>
            <a:endParaRPr lang="en-PK"/>
          </a:p>
        </p:txBody>
      </p:sp>
      <p:sp>
        <p:nvSpPr>
          <p:cNvPr id="6" name="Footer Placeholder 5"/>
          <p:cNvSpPr>
            <a:spLocks noGrp="1"/>
          </p:cNvSpPr>
          <p:nvPr>
            <p:ph type="ftr" sz="quarter" idx="11"/>
          </p:nvPr>
        </p:nvSpPr>
        <p:spPr/>
        <p:txBody>
          <a:bodyPr/>
          <a:lstStyle/>
          <a:p>
            <a:endParaRPr lang="en-PK"/>
          </a:p>
        </p:txBody>
      </p:sp>
      <p:sp>
        <p:nvSpPr>
          <p:cNvPr id="7" name="Slide Number Placeholder 6"/>
          <p:cNvSpPr>
            <a:spLocks noGrp="1"/>
          </p:cNvSpPr>
          <p:nvPr>
            <p:ph type="sldNum" sz="quarter" idx="12"/>
          </p:nvPr>
        </p:nvSpPr>
        <p:spPr/>
        <p:txBody>
          <a:bodyPr/>
          <a:lstStyle/>
          <a:p>
            <a:fld id="{6257BBE3-DBA9-4C16-A340-59E209548FCB}" type="slidenum">
              <a:rPr lang="en-PK" smtClean="0"/>
              <a:t>‹#›</a:t>
            </a:fld>
            <a:endParaRPr lang="en-PK"/>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2278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E1FD36-9DC9-4F0D-A968-6A63A0B03412}" type="datetimeFigureOut">
              <a:rPr lang="en-PK" smtClean="0"/>
              <a:t>12/10/2020</a:t>
            </a:fld>
            <a:endParaRPr lang="en-PK"/>
          </a:p>
        </p:txBody>
      </p:sp>
      <p:sp>
        <p:nvSpPr>
          <p:cNvPr id="8" name="Footer Placeholder 7"/>
          <p:cNvSpPr>
            <a:spLocks noGrp="1"/>
          </p:cNvSpPr>
          <p:nvPr>
            <p:ph type="ftr" sz="quarter" idx="11"/>
          </p:nvPr>
        </p:nvSpPr>
        <p:spPr/>
        <p:txBody>
          <a:bodyPr/>
          <a:lstStyle/>
          <a:p>
            <a:endParaRPr lang="en-PK"/>
          </a:p>
        </p:txBody>
      </p:sp>
      <p:sp>
        <p:nvSpPr>
          <p:cNvPr id="9" name="Slide Number Placeholder 8"/>
          <p:cNvSpPr>
            <a:spLocks noGrp="1"/>
          </p:cNvSpPr>
          <p:nvPr>
            <p:ph type="sldNum" sz="quarter" idx="12"/>
          </p:nvPr>
        </p:nvSpPr>
        <p:spPr/>
        <p:txBody>
          <a:bodyPr/>
          <a:lstStyle/>
          <a:p>
            <a:fld id="{6257BBE3-DBA9-4C16-A340-59E209548FCB}" type="slidenum">
              <a:rPr lang="en-PK" smtClean="0"/>
              <a:t>‹#›</a:t>
            </a:fld>
            <a:endParaRPr lang="en-PK"/>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4277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E1FD36-9DC9-4F0D-A968-6A63A0B03412}" type="datetimeFigureOut">
              <a:rPr lang="en-PK" smtClean="0"/>
              <a:t>12/10/2020</a:t>
            </a:fld>
            <a:endParaRPr lang="en-PK"/>
          </a:p>
        </p:txBody>
      </p:sp>
      <p:sp>
        <p:nvSpPr>
          <p:cNvPr id="4" name="Footer Placeholder 3"/>
          <p:cNvSpPr>
            <a:spLocks noGrp="1"/>
          </p:cNvSpPr>
          <p:nvPr>
            <p:ph type="ftr" sz="quarter" idx="11"/>
          </p:nvPr>
        </p:nvSpPr>
        <p:spPr/>
        <p:txBody>
          <a:bodyPr/>
          <a:lstStyle/>
          <a:p>
            <a:endParaRPr lang="en-PK"/>
          </a:p>
        </p:txBody>
      </p:sp>
      <p:sp>
        <p:nvSpPr>
          <p:cNvPr id="5" name="Slide Number Placeholder 4"/>
          <p:cNvSpPr>
            <a:spLocks noGrp="1"/>
          </p:cNvSpPr>
          <p:nvPr>
            <p:ph type="sldNum" sz="quarter" idx="12"/>
          </p:nvPr>
        </p:nvSpPr>
        <p:spPr/>
        <p:txBody>
          <a:bodyPr/>
          <a:lstStyle/>
          <a:p>
            <a:fld id="{6257BBE3-DBA9-4C16-A340-59E209548FCB}" type="slidenum">
              <a:rPr lang="en-PK" smtClean="0"/>
              <a:t>‹#›</a:t>
            </a:fld>
            <a:endParaRPr lang="en-PK"/>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79563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E1FD36-9DC9-4F0D-A968-6A63A0B03412}" type="datetimeFigureOut">
              <a:rPr lang="en-PK" smtClean="0"/>
              <a:t>12/10/2020</a:t>
            </a:fld>
            <a:endParaRPr lang="en-PK"/>
          </a:p>
        </p:txBody>
      </p:sp>
      <p:sp>
        <p:nvSpPr>
          <p:cNvPr id="3" name="Footer Placeholder 2"/>
          <p:cNvSpPr>
            <a:spLocks noGrp="1"/>
          </p:cNvSpPr>
          <p:nvPr>
            <p:ph type="ftr" sz="quarter" idx="11"/>
          </p:nvPr>
        </p:nvSpPr>
        <p:spPr/>
        <p:txBody>
          <a:bodyPr/>
          <a:lstStyle/>
          <a:p>
            <a:endParaRPr lang="en-PK"/>
          </a:p>
        </p:txBody>
      </p:sp>
      <p:sp>
        <p:nvSpPr>
          <p:cNvPr id="4" name="Slide Number Placeholder 3"/>
          <p:cNvSpPr>
            <a:spLocks noGrp="1"/>
          </p:cNvSpPr>
          <p:nvPr>
            <p:ph type="sldNum" sz="quarter" idx="12"/>
          </p:nvPr>
        </p:nvSpPr>
        <p:spPr/>
        <p:txBody>
          <a:bodyPr/>
          <a:lstStyle/>
          <a:p>
            <a:fld id="{6257BBE3-DBA9-4C16-A340-59E209548FCB}" type="slidenum">
              <a:rPr lang="en-PK" smtClean="0"/>
              <a:t>‹#›</a:t>
            </a:fld>
            <a:endParaRPr lang="en-PK"/>
          </a:p>
        </p:txBody>
      </p:sp>
    </p:spTree>
    <p:extLst>
      <p:ext uri="{BB962C8B-B14F-4D97-AF65-F5344CB8AC3E}">
        <p14:creationId xmlns:p14="http://schemas.microsoft.com/office/powerpoint/2010/main" val="279701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0E1FD36-9DC9-4F0D-A968-6A63A0B03412}" type="datetimeFigureOut">
              <a:rPr lang="en-PK" smtClean="0"/>
              <a:t>12/10/2020</a:t>
            </a:fld>
            <a:endParaRPr lang="en-PK"/>
          </a:p>
        </p:txBody>
      </p:sp>
      <p:sp>
        <p:nvSpPr>
          <p:cNvPr id="6" name="Footer Placeholder 5"/>
          <p:cNvSpPr>
            <a:spLocks noGrp="1"/>
          </p:cNvSpPr>
          <p:nvPr>
            <p:ph type="ftr" sz="quarter" idx="11"/>
          </p:nvPr>
        </p:nvSpPr>
        <p:spPr/>
        <p:txBody>
          <a:bodyPr/>
          <a:lstStyle/>
          <a:p>
            <a:endParaRPr lang="en-PK"/>
          </a:p>
        </p:txBody>
      </p:sp>
      <p:sp>
        <p:nvSpPr>
          <p:cNvPr id="7" name="Slide Number Placeholder 6"/>
          <p:cNvSpPr>
            <a:spLocks noGrp="1"/>
          </p:cNvSpPr>
          <p:nvPr>
            <p:ph type="sldNum" sz="quarter" idx="12"/>
          </p:nvPr>
        </p:nvSpPr>
        <p:spPr/>
        <p:txBody>
          <a:bodyPr/>
          <a:lstStyle/>
          <a:p>
            <a:fld id="{6257BBE3-DBA9-4C16-A340-59E209548FCB}" type="slidenum">
              <a:rPr lang="en-PK" smtClean="0"/>
              <a:t>‹#›</a:t>
            </a:fld>
            <a:endParaRPr lang="en-PK"/>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164414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90E1FD36-9DC9-4F0D-A968-6A63A0B03412}" type="datetimeFigureOut">
              <a:rPr lang="en-PK" smtClean="0"/>
              <a:t>12/10/2020</a:t>
            </a:fld>
            <a:endParaRPr lang="en-PK"/>
          </a:p>
        </p:txBody>
      </p:sp>
      <p:sp>
        <p:nvSpPr>
          <p:cNvPr id="6" name="Footer Placeholder 5"/>
          <p:cNvSpPr>
            <a:spLocks noGrp="1"/>
          </p:cNvSpPr>
          <p:nvPr>
            <p:ph type="ftr" sz="quarter" idx="11"/>
          </p:nvPr>
        </p:nvSpPr>
        <p:spPr>
          <a:xfrm>
            <a:off x="1447382" y="318640"/>
            <a:ext cx="5541004" cy="320931"/>
          </a:xfrm>
        </p:spPr>
        <p:txBody>
          <a:bodyPr/>
          <a:lstStyle/>
          <a:p>
            <a:endParaRPr lang="en-PK"/>
          </a:p>
        </p:txBody>
      </p:sp>
      <p:sp>
        <p:nvSpPr>
          <p:cNvPr id="7" name="Slide Number Placeholder 6"/>
          <p:cNvSpPr>
            <a:spLocks noGrp="1"/>
          </p:cNvSpPr>
          <p:nvPr>
            <p:ph type="sldNum" sz="quarter" idx="12"/>
          </p:nvPr>
        </p:nvSpPr>
        <p:spPr/>
        <p:txBody>
          <a:bodyPr/>
          <a:lstStyle/>
          <a:p>
            <a:fld id="{6257BBE3-DBA9-4C16-A340-59E209548FCB}" type="slidenum">
              <a:rPr lang="en-PK" smtClean="0"/>
              <a:t>‹#›</a:t>
            </a:fld>
            <a:endParaRPr lang="en-PK"/>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49665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90E1FD36-9DC9-4F0D-A968-6A63A0B03412}" type="datetimeFigureOut">
              <a:rPr lang="en-PK" smtClean="0"/>
              <a:t>12/10/2020</a:t>
            </a:fld>
            <a:endParaRPr lang="en-PK"/>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PK"/>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257BBE3-DBA9-4C16-A340-59E209548FCB}" type="slidenum">
              <a:rPr lang="en-PK" smtClean="0"/>
              <a:t>‹#›</a:t>
            </a:fld>
            <a:endParaRPr lang="en-PK"/>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420343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7750B-C7A6-4DC5-BF19-1890A7DC2A72}"/>
              </a:ext>
            </a:extLst>
          </p:cNvPr>
          <p:cNvSpPr>
            <a:spLocks noGrp="1"/>
          </p:cNvSpPr>
          <p:nvPr>
            <p:ph type="ctrTitle"/>
          </p:nvPr>
        </p:nvSpPr>
        <p:spPr/>
        <p:txBody>
          <a:bodyPr>
            <a:normAutofit fontScale="90000"/>
          </a:bodyPr>
          <a:lstStyle/>
          <a:p>
            <a:r>
              <a:rPr lang="en" b="0" i="0" dirty="0">
                <a:solidFill>
                  <a:srgbClr val="000000"/>
                </a:solidFill>
                <a:effectLst/>
                <a:latin typeface="Linux Libertine"/>
              </a:rPr>
              <a:t>Library and information scienc</a:t>
            </a:r>
            <a:br>
              <a:rPr lang="en" b="0" i="0" dirty="0">
                <a:solidFill>
                  <a:srgbClr val="000000"/>
                </a:solidFill>
                <a:effectLst/>
                <a:latin typeface="Linux Libertine"/>
              </a:rPr>
            </a:br>
            <a:endParaRPr lang="en-PK" dirty="0"/>
          </a:p>
        </p:txBody>
      </p:sp>
      <p:sp>
        <p:nvSpPr>
          <p:cNvPr id="3" name="Subtitle 2">
            <a:extLst>
              <a:ext uri="{FF2B5EF4-FFF2-40B4-BE49-F238E27FC236}">
                <a16:creationId xmlns:a16="http://schemas.microsoft.com/office/drawing/2014/main" id="{E1F72CEF-4029-4887-B248-438FB1660094}"/>
              </a:ext>
            </a:extLst>
          </p:cNvPr>
          <p:cNvSpPr>
            <a:spLocks noGrp="1"/>
          </p:cNvSpPr>
          <p:nvPr>
            <p:ph type="subTitle" idx="1"/>
          </p:nvPr>
        </p:nvSpPr>
        <p:spPr/>
        <p:txBody>
          <a:bodyPr/>
          <a:lstStyle/>
          <a:p>
            <a:r>
              <a:rPr lang="en-US" dirty="0"/>
              <a:t>Asif BILAL </a:t>
            </a:r>
          </a:p>
          <a:p>
            <a:r>
              <a:rPr lang="en-US" dirty="0"/>
              <a:t>COURSE INSTRUCTOR</a:t>
            </a:r>
            <a:endParaRPr lang="en-PK" dirty="0"/>
          </a:p>
        </p:txBody>
      </p:sp>
    </p:spTree>
    <p:extLst>
      <p:ext uri="{BB962C8B-B14F-4D97-AF65-F5344CB8AC3E}">
        <p14:creationId xmlns:p14="http://schemas.microsoft.com/office/powerpoint/2010/main" val="98577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a:xfrm>
            <a:off x="1294362" y="342420"/>
            <a:ext cx="9603275" cy="1049235"/>
          </a:xfrm>
        </p:spPr>
        <p:txBody>
          <a:bodyPr/>
          <a:lstStyle/>
          <a:p>
            <a:pPr algn="ctr"/>
            <a:r>
              <a:rPr lang="en-US" dirty="0"/>
              <a:t>BEGINNING OF INFORMATION</a:t>
            </a:r>
            <a:br>
              <a:rPr lang="en-US"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a:xfrm>
            <a:off x="1451579" y="1205948"/>
            <a:ext cx="9603275" cy="4260397"/>
          </a:xfrm>
        </p:spPr>
        <p:txBody>
          <a:bodyPr>
            <a:normAutofit/>
          </a:bodyPr>
          <a:lstStyle/>
          <a:p>
            <a:r>
              <a:rPr lang="en-US" sz="2400" dirty="0"/>
              <a:t>It is difficult to place an exact date to the beginning of information science. </a:t>
            </a:r>
          </a:p>
          <a:p>
            <a:r>
              <a:rPr lang="en-US" sz="2400" dirty="0"/>
              <a:t>However, it is an old as man and civilization. </a:t>
            </a:r>
          </a:p>
          <a:p>
            <a:r>
              <a:rPr lang="en-US" sz="2400" dirty="0"/>
              <a:t>When the Garden of Eden, the first man and woman, </a:t>
            </a:r>
            <a:r>
              <a:rPr lang="en-US" sz="2400" dirty="0" err="1"/>
              <a:t>Hazrat</a:t>
            </a:r>
            <a:r>
              <a:rPr lang="en-US" sz="2400" dirty="0"/>
              <a:t> Adam (</a:t>
            </a:r>
            <a:r>
              <a:rPr lang="en-US" sz="2400" dirty="0" err="1"/>
              <a:t>a.s</a:t>
            </a:r>
            <a:r>
              <a:rPr lang="en-US" sz="2400" dirty="0"/>
              <a:t>) and </a:t>
            </a:r>
            <a:r>
              <a:rPr lang="en-US" sz="2400" dirty="0" err="1"/>
              <a:t>Hazrat</a:t>
            </a:r>
            <a:r>
              <a:rPr lang="en-US" sz="2400" dirty="0"/>
              <a:t> Eve (</a:t>
            </a:r>
            <a:r>
              <a:rPr lang="en-US" sz="2400" dirty="0" err="1"/>
              <a:t>a.s</a:t>
            </a:r>
            <a:r>
              <a:rPr lang="en-US" sz="2400" dirty="0"/>
              <a:t>) were created by the ALLAH SWT, and when order not to eat the fruit of the tree out of bounds, called the forbidden fruit, was violated. </a:t>
            </a:r>
          </a:p>
          <a:p>
            <a:r>
              <a:rPr lang="en-US" sz="2400" dirty="0"/>
              <a:t>One may cite that great fact may be called the first and foremost information. </a:t>
            </a:r>
            <a:endParaRPr lang="en-PK" sz="2400" dirty="0"/>
          </a:p>
        </p:txBody>
      </p:sp>
    </p:spTree>
    <p:extLst>
      <p:ext uri="{BB962C8B-B14F-4D97-AF65-F5344CB8AC3E}">
        <p14:creationId xmlns:p14="http://schemas.microsoft.com/office/powerpoint/2010/main" val="4078846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PRIMARY HISTORY OF LIBRARY</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fontScale="92500"/>
          </a:bodyPr>
          <a:lstStyle/>
          <a:p>
            <a:r>
              <a:rPr lang="en-US" sz="2800" dirty="0"/>
              <a:t>From the pictographic, papyrus rolls, clay tablets and paper from information we have now moved to electronic era of 21st century.</a:t>
            </a:r>
          </a:p>
          <a:p>
            <a:r>
              <a:rPr lang="en-US" sz="2800" dirty="0"/>
              <a:t>It is during 20th century that a lot work of library development has taken place. </a:t>
            </a:r>
          </a:p>
          <a:p>
            <a:r>
              <a:rPr lang="en-US" sz="2800" dirty="0"/>
              <a:t>The clay tablet libraries, after covering a lot of distance, have now entered the age of electronic and virtual libraries.</a:t>
            </a:r>
          </a:p>
        </p:txBody>
      </p:sp>
    </p:spTree>
    <p:extLst>
      <p:ext uri="{BB962C8B-B14F-4D97-AF65-F5344CB8AC3E}">
        <p14:creationId xmlns:p14="http://schemas.microsoft.com/office/powerpoint/2010/main" val="3777950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a:xfrm>
            <a:off x="1294362" y="234676"/>
            <a:ext cx="9603275" cy="1049235"/>
          </a:xfrm>
        </p:spPr>
        <p:txBody>
          <a:bodyPr>
            <a:normAutofit fontScale="90000"/>
          </a:bodyPr>
          <a:lstStyle/>
          <a:p>
            <a:pPr algn="ctr"/>
            <a:r>
              <a:rPr lang="en-US" dirty="0"/>
              <a:t>PROGRESS OF L I BRARY SCI ENCE AS LIBRARY AND INFORMATION SCI ENCE</a:t>
            </a:r>
            <a:br>
              <a:rPr lang="en-US"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a:xfrm>
            <a:off x="1451579" y="1337783"/>
            <a:ext cx="9603275" cy="4182434"/>
          </a:xfrm>
        </p:spPr>
        <p:txBody>
          <a:bodyPr>
            <a:normAutofit fontScale="92500"/>
          </a:bodyPr>
          <a:lstStyle/>
          <a:p>
            <a:r>
              <a:rPr lang="en-US" sz="2400" dirty="0"/>
              <a:t>The first training program for librarians in the U.S. was established by </a:t>
            </a:r>
            <a:r>
              <a:rPr lang="en-US" sz="2400" dirty="0" err="1"/>
              <a:t>Melvil</a:t>
            </a:r>
            <a:r>
              <a:rPr lang="en-US" sz="2400" dirty="0"/>
              <a:t> Dewey in 1887.</a:t>
            </a:r>
          </a:p>
          <a:p>
            <a:r>
              <a:rPr lang="en-US" sz="2400" dirty="0"/>
              <a:t>It emerged as a separate field of study in the second half of the 19</a:t>
            </a:r>
            <a:r>
              <a:rPr lang="en-US" sz="2400" baseline="30000" dirty="0"/>
              <a:t>th</a:t>
            </a:r>
            <a:r>
              <a:rPr lang="en-US" sz="2400" dirty="0"/>
              <a:t> century.</a:t>
            </a:r>
          </a:p>
          <a:p>
            <a:r>
              <a:rPr lang="en-US" sz="2400" dirty="0"/>
              <a:t>In the 20th century, library science was gradually subsumed under the more general field of information science. </a:t>
            </a:r>
          </a:p>
          <a:p>
            <a:r>
              <a:rPr lang="en-US" sz="2400" dirty="0"/>
              <a:t>Today's graduate programs in library and information science are accredited by the American Library Association (founded 1876) and prepare students for professional positions in other areas of the information industry</a:t>
            </a:r>
            <a:endParaRPr lang="en-PK" sz="2400" dirty="0"/>
          </a:p>
        </p:txBody>
      </p:sp>
    </p:spTree>
    <p:extLst>
      <p:ext uri="{BB962C8B-B14F-4D97-AF65-F5344CB8AC3E}">
        <p14:creationId xmlns:p14="http://schemas.microsoft.com/office/powerpoint/2010/main" val="300604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fontScale="90000"/>
          </a:bodyPr>
          <a:lstStyle/>
          <a:p>
            <a:pPr algn="ctr"/>
            <a:r>
              <a:rPr lang="en-US" dirty="0"/>
              <a:t>PROGRESS OF LIBRARY SCI ENCE AS LIBRARY AND INFORMATION SCI ENCE</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fontScale="92500" lnSpcReduction="20000"/>
          </a:bodyPr>
          <a:lstStyle/>
          <a:p>
            <a:r>
              <a:rPr lang="en-US" sz="2400" dirty="0"/>
              <a:t>Later, the term Library Science was used in the title of S. R. Ranganathan's The Five Laws of Library Science, published in 1931, and in the title of Lee Pierce Butler's 1933 book, an introduction to library science (University of Chicago Press). </a:t>
            </a:r>
          </a:p>
          <a:p>
            <a:r>
              <a:rPr lang="en-US" sz="2400" dirty="0"/>
              <a:t>The earliest formal use of the term information science dates back to 1958 when the institute of information scientists (IIS) was formed in the United Kingdom. </a:t>
            </a:r>
          </a:p>
          <a:p>
            <a:r>
              <a:rPr lang="en-US" sz="2400" dirty="0"/>
              <a:t>According to its founder, Jason </a:t>
            </a:r>
            <a:r>
              <a:rPr lang="en-US" sz="2400" dirty="0" err="1"/>
              <a:t>Farradane</a:t>
            </a:r>
            <a:r>
              <a:rPr lang="en-US" sz="2400" dirty="0"/>
              <a:t>, the use of the term information scientist,</a:t>
            </a:r>
          </a:p>
        </p:txBody>
      </p:sp>
    </p:spTree>
    <p:extLst>
      <p:ext uri="{BB962C8B-B14F-4D97-AF65-F5344CB8AC3E}">
        <p14:creationId xmlns:p14="http://schemas.microsoft.com/office/powerpoint/2010/main" val="528436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CONCERNED FUNCTION OF IS &amp; LS</a:t>
            </a:r>
            <a:endParaRPr lang="en-PK" dirty="0"/>
          </a:p>
        </p:txBody>
      </p:sp>
      <p:pic>
        <p:nvPicPr>
          <p:cNvPr id="4" name="Content Placeholder 3">
            <a:extLst>
              <a:ext uri="{FF2B5EF4-FFF2-40B4-BE49-F238E27FC236}">
                <a16:creationId xmlns:a16="http://schemas.microsoft.com/office/drawing/2014/main" id="{D84D4A2B-47B3-4116-AE3D-0CD44E990576}"/>
              </a:ext>
            </a:extLst>
          </p:cNvPr>
          <p:cNvPicPr>
            <a:picLocks noGrp="1" noChangeAspect="1"/>
          </p:cNvPicPr>
          <p:nvPr>
            <p:ph idx="1"/>
          </p:nvPr>
        </p:nvPicPr>
        <p:blipFill>
          <a:blip r:embed="rId2"/>
          <a:stretch>
            <a:fillRect/>
          </a:stretch>
        </p:blipFill>
        <p:spPr>
          <a:xfrm>
            <a:off x="0" y="1853754"/>
            <a:ext cx="12191999" cy="4199727"/>
          </a:xfrm>
          <a:prstGeom prst="rect">
            <a:avLst/>
          </a:prstGeom>
        </p:spPr>
      </p:pic>
    </p:spTree>
    <p:extLst>
      <p:ext uri="{BB962C8B-B14F-4D97-AF65-F5344CB8AC3E}">
        <p14:creationId xmlns:p14="http://schemas.microsoft.com/office/powerpoint/2010/main" val="2959882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r>
              <a:rPr lang="en-US" dirty="0"/>
              <a:t>RELATIONSHIP OF IS WITH LS</a:t>
            </a:r>
            <a:br>
              <a:rPr lang="en-US"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fontScale="85000" lnSpcReduction="20000"/>
          </a:bodyPr>
          <a:lstStyle/>
          <a:p>
            <a:r>
              <a:rPr lang="en-US" sz="2800" dirty="0"/>
              <a:t>The common ground between library science and information science, which is a strong one, </a:t>
            </a:r>
          </a:p>
          <a:p>
            <a:pPr lvl="1"/>
            <a:r>
              <a:rPr lang="en-US" sz="2600" dirty="0"/>
              <a:t>is in the sharing of their social role and </a:t>
            </a:r>
          </a:p>
          <a:p>
            <a:pPr lvl="1"/>
            <a:r>
              <a:rPr lang="en-US" sz="2600" dirty="0"/>
              <a:t>in their general concern with the problems of effective utilization of graphic records.</a:t>
            </a:r>
          </a:p>
          <a:p>
            <a:r>
              <a:rPr lang="en-US" sz="2800" dirty="0"/>
              <a:t>Different library experts have mentioned the similarities between library science and information science in their own way. </a:t>
            </a:r>
          </a:p>
          <a:p>
            <a:r>
              <a:rPr lang="en-US" sz="2800" dirty="0"/>
              <a:t>Here are their views</a:t>
            </a:r>
            <a:endParaRPr lang="en-PK" sz="2800" dirty="0"/>
          </a:p>
        </p:txBody>
      </p:sp>
    </p:spTree>
    <p:extLst>
      <p:ext uri="{BB962C8B-B14F-4D97-AF65-F5344CB8AC3E}">
        <p14:creationId xmlns:p14="http://schemas.microsoft.com/office/powerpoint/2010/main" val="3628866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RELATIONSHIP OF IS WITH LS</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lnSpcReduction="10000"/>
          </a:bodyPr>
          <a:lstStyle/>
          <a:p>
            <a:r>
              <a:rPr lang="en-US" sz="2800" dirty="0"/>
              <a:t>Both fields emerged from the humanistic environment</a:t>
            </a:r>
          </a:p>
          <a:p>
            <a:r>
              <a:rPr lang="en-US" sz="2800" dirty="0"/>
              <a:t>Both fields are in transition</a:t>
            </a:r>
          </a:p>
          <a:p>
            <a:r>
              <a:rPr lang="en-US" sz="2800" dirty="0"/>
              <a:t>Both study human behavior in information exchange aiming at the creation of knowledge and ideas</a:t>
            </a:r>
          </a:p>
          <a:p>
            <a:r>
              <a:rPr lang="en-US" sz="2800" dirty="0"/>
              <a:t>Both approaches procure and handle information and apply new technology</a:t>
            </a:r>
          </a:p>
        </p:txBody>
      </p:sp>
    </p:spTree>
    <p:extLst>
      <p:ext uri="{BB962C8B-B14F-4D97-AF65-F5344CB8AC3E}">
        <p14:creationId xmlns:p14="http://schemas.microsoft.com/office/powerpoint/2010/main" val="2577069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RELATIONSHIP OF IS WITH LS</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sz="2800" dirty="0"/>
              <a:t>Both shares the same problems in designing and operating information systems;</a:t>
            </a:r>
          </a:p>
          <a:p>
            <a:r>
              <a:rPr lang="en-US" sz="2800" dirty="0"/>
              <a:t>Both are service oriented and changing fast </a:t>
            </a:r>
          </a:p>
          <a:p>
            <a:r>
              <a:rPr lang="en-US" sz="2800" dirty="0"/>
              <a:t>Information science is a part of library science, not a separate discipline; its claim to uniqueness has no empirical, philosophical, definitional or sociological evidence</a:t>
            </a:r>
          </a:p>
        </p:txBody>
      </p:sp>
    </p:spTree>
    <p:extLst>
      <p:ext uri="{BB962C8B-B14F-4D97-AF65-F5344CB8AC3E}">
        <p14:creationId xmlns:p14="http://schemas.microsoft.com/office/powerpoint/2010/main" val="10144377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RELATIONSHIP OF IS WITH LS</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sz="2800" dirty="0"/>
              <a:t>Information work is an extension of library work </a:t>
            </a:r>
          </a:p>
          <a:p>
            <a:r>
              <a:rPr lang="en-US" sz="2800" dirty="0"/>
              <a:t>Librarianship always provided services and at present has merely modified them by  adding new hardware. </a:t>
            </a:r>
          </a:p>
          <a:p>
            <a:r>
              <a:rPr lang="en-US" sz="2800" dirty="0"/>
              <a:t>Hence there is a need to add word ‘information’ to the name of the domain ‘librarianship’</a:t>
            </a:r>
          </a:p>
        </p:txBody>
      </p:sp>
    </p:spTree>
    <p:extLst>
      <p:ext uri="{BB962C8B-B14F-4D97-AF65-F5344CB8AC3E}">
        <p14:creationId xmlns:p14="http://schemas.microsoft.com/office/powerpoint/2010/main" val="150277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RELATIONSHIP OF IS WITH LS</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sz="2800" dirty="0"/>
              <a:t>Information science has both </a:t>
            </a:r>
          </a:p>
          <a:p>
            <a:pPr lvl="1"/>
            <a:r>
              <a:rPr lang="en-US" sz="2400" dirty="0"/>
              <a:t>a pure science component, which inquiries into the subject, </a:t>
            </a:r>
          </a:p>
          <a:p>
            <a:pPr lvl="1"/>
            <a:r>
              <a:rPr lang="en-US" sz="2400" dirty="0"/>
              <a:t>and applied science component, which develops services and products.</a:t>
            </a:r>
          </a:p>
          <a:p>
            <a:r>
              <a:rPr lang="en-US" sz="2800" dirty="0"/>
              <a:t>Librarianship and documentation are applied aspects of information science</a:t>
            </a:r>
          </a:p>
          <a:p>
            <a:r>
              <a:rPr lang="en-US" sz="2800" dirty="0"/>
              <a:t>Information science is branch of library science.</a:t>
            </a:r>
          </a:p>
        </p:txBody>
      </p:sp>
    </p:spTree>
    <p:extLst>
      <p:ext uri="{BB962C8B-B14F-4D97-AF65-F5344CB8AC3E}">
        <p14:creationId xmlns:p14="http://schemas.microsoft.com/office/powerpoint/2010/main" val="122480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DB700-DB48-4826-A030-16610FE505AC}"/>
              </a:ext>
            </a:extLst>
          </p:cNvPr>
          <p:cNvSpPr>
            <a:spLocks noGrp="1"/>
          </p:cNvSpPr>
          <p:nvPr>
            <p:ph type="title"/>
          </p:nvPr>
        </p:nvSpPr>
        <p:spPr>
          <a:xfrm>
            <a:off x="1451579" y="804519"/>
            <a:ext cx="9603275" cy="4708385"/>
          </a:xfrm>
        </p:spPr>
        <p:txBody>
          <a:bodyPr/>
          <a:lstStyle/>
          <a:p>
            <a:r>
              <a:rPr lang="en-US" b="1" dirty="0">
                <a:latin typeface="Times New Roman" panose="02020603050405020304" pitchFamily="18" charset="0"/>
                <a:cs typeface="Times New Roman" panose="02020603050405020304" pitchFamily="18" charset="0"/>
              </a:rPr>
              <a:t>Unit 3</a:t>
            </a:r>
            <a:br>
              <a:rPr lang="en-US" dirty="0"/>
            </a:br>
            <a:br>
              <a:rPr lang="en-US" dirty="0"/>
            </a:br>
            <a:br>
              <a:rPr lang="en-US" dirty="0"/>
            </a:br>
            <a:r>
              <a:rPr lang="en-US" dirty="0"/>
              <a:t>5501</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RELATIONSHIP OF INFORMATION</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SCIENCE</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WITH LIBRARY SCIENCE</a:t>
            </a:r>
            <a:endParaRPr lang="en-PK" dirty="0"/>
          </a:p>
        </p:txBody>
      </p:sp>
    </p:spTree>
    <p:extLst>
      <p:ext uri="{BB962C8B-B14F-4D97-AF65-F5344CB8AC3E}">
        <p14:creationId xmlns:p14="http://schemas.microsoft.com/office/powerpoint/2010/main" val="1832688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RELATIONSHIP OF IS WITH LS</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dirty="0"/>
              <a:t>Traditional librarianship (manual systems) is library science while modern librarianship (ICTs-based, etc.) is information </a:t>
            </a:r>
          </a:p>
          <a:p>
            <a:r>
              <a:rPr lang="en-US" dirty="0"/>
              <a:t>Library science is the foundation of information science except the development of computers (Rubin, 2000, p.20)</a:t>
            </a:r>
          </a:p>
          <a:p>
            <a:r>
              <a:rPr lang="en-US" dirty="0"/>
              <a:t>Concepts of information science are integrated with those of library science (</a:t>
            </a:r>
            <a:r>
              <a:rPr lang="en-US" dirty="0" err="1"/>
              <a:t>Borko</a:t>
            </a:r>
            <a:r>
              <a:rPr lang="en-US" dirty="0"/>
              <a:t>, as cited in </a:t>
            </a:r>
            <a:r>
              <a:rPr lang="en-US" dirty="0" err="1"/>
              <a:t>Nitecki</a:t>
            </a:r>
            <a:r>
              <a:rPr lang="en-US" dirty="0"/>
              <a:t>, 1995)</a:t>
            </a:r>
          </a:p>
        </p:txBody>
      </p:sp>
    </p:spTree>
    <p:extLst>
      <p:ext uri="{BB962C8B-B14F-4D97-AF65-F5344CB8AC3E}">
        <p14:creationId xmlns:p14="http://schemas.microsoft.com/office/powerpoint/2010/main" val="752938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RELATIONSHIP OF IS WITH LS</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fontScale="92500" lnSpcReduction="10000"/>
          </a:bodyPr>
          <a:lstStyle/>
          <a:p>
            <a:r>
              <a:rPr lang="en-US" sz="2800" dirty="0"/>
              <a:t>Librarianship bridges the gap between information and its applications </a:t>
            </a:r>
          </a:p>
          <a:p>
            <a:r>
              <a:rPr lang="en-US" sz="2800" dirty="0"/>
              <a:t>Library science is concerned with the logistics and management of document. </a:t>
            </a:r>
          </a:p>
          <a:p>
            <a:r>
              <a:rPr lang="en-US" sz="2800" dirty="0"/>
              <a:t>Information Science is concerned with the content of these documents and the work tasks of users including problem solving and decision-making</a:t>
            </a:r>
          </a:p>
        </p:txBody>
      </p:sp>
    </p:spTree>
    <p:extLst>
      <p:ext uri="{BB962C8B-B14F-4D97-AF65-F5344CB8AC3E}">
        <p14:creationId xmlns:p14="http://schemas.microsoft.com/office/powerpoint/2010/main" val="1872865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a:xfrm>
            <a:off x="1186536" y="128659"/>
            <a:ext cx="9603275" cy="1049235"/>
          </a:xfrm>
        </p:spPr>
        <p:txBody>
          <a:bodyPr/>
          <a:lstStyle/>
          <a:p>
            <a:pPr algn="ctr"/>
            <a:r>
              <a:rPr lang="en-US" dirty="0"/>
              <a:t>FIVE LAWS OF S.R. RANGANATHAN</a:t>
            </a:r>
            <a:endParaRPr lang="en-PK" dirty="0"/>
          </a:p>
        </p:txBody>
      </p:sp>
      <p:pic>
        <p:nvPicPr>
          <p:cNvPr id="4" name="Content Placeholder 3">
            <a:extLst>
              <a:ext uri="{FF2B5EF4-FFF2-40B4-BE49-F238E27FC236}">
                <a16:creationId xmlns:a16="http://schemas.microsoft.com/office/drawing/2014/main" id="{4A8F5F77-00C2-42BC-8141-6314FC878E73}"/>
              </a:ext>
            </a:extLst>
          </p:cNvPr>
          <p:cNvPicPr>
            <a:picLocks noGrp="1" noChangeAspect="1"/>
          </p:cNvPicPr>
          <p:nvPr>
            <p:ph idx="1"/>
          </p:nvPr>
        </p:nvPicPr>
        <p:blipFill>
          <a:blip r:embed="rId2"/>
          <a:stretch>
            <a:fillRect/>
          </a:stretch>
        </p:blipFill>
        <p:spPr>
          <a:xfrm>
            <a:off x="0" y="901148"/>
            <a:ext cx="12191999" cy="5152333"/>
          </a:xfrm>
          <a:prstGeom prst="rect">
            <a:avLst/>
          </a:prstGeom>
        </p:spPr>
      </p:pic>
    </p:spTree>
    <p:extLst>
      <p:ext uri="{BB962C8B-B14F-4D97-AF65-F5344CB8AC3E}">
        <p14:creationId xmlns:p14="http://schemas.microsoft.com/office/powerpoint/2010/main" val="2023758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a:xfrm>
            <a:off x="1597353" y="49145"/>
            <a:ext cx="9603275" cy="1049235"/>
          </a:xfrm>
        </p:spPr>
        <p:txBody>
          <a:bodyPr/>
          <a:lstStyle/>
          <a:p>
            <a:pPr algn="ctr"/>
            <a:r>
              <a:rPr lang="en-US" dirty="0"/>
              <a:t>RELATIONSHIP OF IS WITH LS</a:t>
            </a:r>
            <a:endParaRPr lang="en-PK" dirty="0"/>
          </a:p>
        </p:txBody>
      </p:sp>
      <p:pic>
        <p:nvPicPr>
          <p:cNvPr id="4" name="Content Placeholder 3">
            <a:extLst>
              <a:ext uri="{FF2B5EF4-FFF2-40B4-BE49-F238E27FC236}">
                <a16:creationId xmlns:a16="http://schemas.microsoft.com/office/drawing/2014/main" id="{3699C6F5-0460-48A7-96C0-0C90AF0982B5}"/>
              </a:ext>
            </a:extLst>
          </p:cNvPr>
          <p:cNvPicPr>
            <a:picLocks noGrp="1" noChangeAspect="1"/>
          </p:cNvPicPr>
          <p:nvPr>
            <p:ph idx="1"/>
          </p:nvPr>
        </p:nvPicPr>
        <p:blipFill>
          <a:blip r:embed="rId2"/>
          <a:stretch>
            <a:fillRect/>
          </a:stretch>
        </p:blipFill>
        <p:spPr>
          <a:xfrm>
            <a:off x="0" y="609600"/>
            <a:ext cx="12191999" cy="6199255"/>
          </a:xfrm>
          <a:prstGeom prst="rect">
            <a:avLst/>
          </a:prstGeom>
        </p:spPr>
      </p:pic>
    </p:spTree>
    <p:extLst>
      <p:ext uri="{BB962C8B-B14F-4D97-AF65-F5344CB8AC3E}">
        <p14:creationId xmlns:p14="http://schemas.microsoft.com/office/powerpoint/2010/main" val="23934409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fontScale="90000"/>
          </a:bodyPr>
          <a:lstStyle/>
          <a:p>
            <a:pPr algn="ctr"/>
            <a:r>
              <a:rPr lang="en-US" dirty="0"/>
              <a:t>DIFFERENCE BETWEEN INFORMATION SCIENCE &amp; LIBRARY SCIENCE</a:t>
            </a:r>
            <a:br>
              <a:rPr lang="en-US"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lnSpcReduction="10000"/>
          </a:bodyPr>
          <a:lstStyle/>
          <a:p>
            <a:r>
              <a:rPr lang="en-US" sz="2800" dirty="0"/>
              <a:t>Both have same objectives but differ in techniques used.</a:t>
            </a:r>
          </a:p>
          <a:p>
            <a:r>
              <a:rPr lang="en-US" sz="2800" dirty="0"/>
              <a:t>Information science is independent of any particular environment, while,</a:t>
            </a:r>
          </a:p>
          <a:p>
            <a:r>
              <a:rPr lang="en-US" sz="2800" dirty="0"/>
              <a:t>library science depends on parental institution or community.</a:t>
            </a:r>
          </a:p>
          <a:p>
            <a:r>
              <a:rPr lang="en-US" sz="2800" dirty="0"/>
              <a:t>Information science is not institution-based while, library science is  </a:t>
            </a:r>
            <a:r>
              <a:rPr lang="en-US" sz="2800" dirty="0" err="1"/>
              <a:t>nstitution</a:t>
            </a:r>
            <a:r>
              <a:rPr lang="en-US" sz="2800" dirty="0"/>
              <a:t>/organization-based .</a:t>
            </a:r>
          </a:p>
        </p:txBody>
      </p:sp>
    </p:spTree>
    <p:extLst>
      <p:ext uri="{BB962C8B-B14F-4D97-AF65-F5344CB8AC3E}">
        <p14:creationId xmlns:p14="http://schemas.microsoft.com/office/powerpoint/2010/main" val="22819970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fontScale="90000"/>
          </a:bodyPr>
          <a:lstStyle/>
          <a:p>
            <a:pPr algn="ctr"/>
            <a:r>
              <a:rPr lang="en-US" dirty="0"/>
              <a:t>DIFFERENCE BETWEEN INFORMATION</a:t>
            </a:r>
            <a:br>
              <a:rPr lang="en-US" dirty="0"/>
            </a:br>
            <a:r>
              <a:rPr lang="en-US" dirty="0"/>
              <a:t>SCIENCE &amp;LIBRARY SCIENCE</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sz="2800" dirty="0"/>
              <a:t>The focus of information science is on the phenomenon of information.</a:t>
            </a:r>
          </a:p>
          <a:p>
            <a:r>
              <a:rPr lang="en-US" sz="2800" dirty="0"/>
              <a:t>Information science deals with the entire information cycle, from creation to use while</a:t>
            </a:r>
          </a:p>
          <a:p>
            <a:r>
              <a:rPr lang="en-US" sz="2800" dirty="0"/>
              <a:t>library science starts after the creation of information. </a:t>
            </a:r>
          </a:p>
        </p:txBody>
      </p:sp>
    </p:spTree>
    <p:extLst>
      <p:ext uri="{BB962C8B-B14F-4D97-AF65-F5344CB8AC3E}">
        <p14:creationId xmlns:p14="http://schemas.microsoft.com/office/powerpoint/2010/main" val="1962669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fontScale="90000"/>
          </a:bodyPr>
          <a:lstStyle/>
          <a:p>
            <a:pPr algn="ctr"/>
            <a:r>
              <a:rPr lang="en-US" dirty="0"/>
              <a:t>DIFFERENCE BETWEEN INFORMATION</a:t>
            </a:r>
            <a:br>
              <a:rPr lang="en-US" dirty="0"/>
            </a:br>
            <a:r>
              <a:rPr lang="en-US" dirty="0"/>
              <a:t>SCIENCE &amp;LIBRARY SCIENCE</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sz="3200" dirty="0"/>
              <a:t>Information science is an emerging field which is now a recognized discipline in an increasing number of major universities</a:t>
            </a:r>
          </a:p>
          <a:p>
            <a:r>
              <a:rPr lang="en-US" sz="3200" dirty="0"/>
              <a:t>Information science is an inquiry, and library science a service</a:t>
            </a:r>
          </a:p>
        </p:txBody>
      </p:sp>
    </p:spTree>
    <p:extLst>
      <p:ext uri="{BB962C8B-B14F-4D97-AF65-F5344CB8AC3E}">
        <p14:creationId xmlns:p14="http://schemas.microsoft.com/office/powerpoint/2010/main" val="12381407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fontScale="90000"/>
          </a:bodyPr>
          <a:lstStyle/>
          <a:p>
            <a:pPr algn="ctr"/>
            <a:r>
              <a:rPr lang="en-US" dirty="0"/>
              <a:t>DIFFERENCE BETWEEN INFORMATION</a:t>
            </a:r>
            <a:br>
              <a:rPr lang="en-US" dirty="0"/>
            </a:br>
            <a:r>
              <a:rPr lang="en-US" dirty="0"/>
              <a:t>SCIENCE &amp;LIBRARY SCIENCE</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sz="3200" dirty="0"/>
              <a:t>Information science investigates properties and behavior of information, its organization, storage, retrieval, interpretation, and utilization.</a:t>
            </a:r>
          </a:p>
          <a:p>
            <a:r>
              <a:rPr lang="en-US" sz="3200" dirty="0"/>
              <a:t>Library science concentrates on storing and disseminating knowledge contained in documents.</a:t>
            </a:r>
          </a:p>
        </p:txBody>
      </p:sp>
    </p:spTree>
    <p:extLst>
      <p:ext uri="{BB962C8B-B14F-4D97-AF65-F5344CB8AC3E}">
        <p14:creationId xmlns:p14="http://schemas.microsoft.com/office/powerpoint/2010/main" val="891622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CONCLUSION</a:t>
            </a:r>
            <a:br>
              <a:rPr lang="en-US"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a:bodyPr>
          <a:lstStyle/>
          <a:p>
            <a:r>
              <a:rPr lang="en-US" sz="2800" dirty="0"/>
              <a:t>Both librarianship and information science have the information perspective in common.</a:t>
            </a:r>
          </a:p>
          <a:p>
            <a:r>
              <a:rPr lang="en-US" sz="2800" dirty="0"/>
              <a:t>Library science and information science have very different histories, and, in particular, different methodological and values perspectives, they have in common this core relationship to the material of their work. </a:t>
            </a:r>
            <a:endParaRPr lang="en-PK" sz="2800" dirty="0"/>
          </a:p>
        </p:txBody>
      </p:sp>
    </p:spTree>
    <p:extLst>
      <p:ext uri="{BB962C8B-B14F-4D97-AF65-F5344CB8AC3E}">
        <p14:creationId xmlns:p14="http://schemas.microsoft.com/office/powerpoint/2010/main" val="33402715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713054-B23B-4EAB-8C68-95E80208B929}"/>
              </a:ext>
            </a:extLst>
          </p:cNvPr>
          <p:cNvSpPr>
            <a:spLocks noGrp="1"/>
          </p:cNvSpPr>
          <p:nvPr>
            <p:ph idx="1"/>
          </p:nvPr>
        </p:nvSpPr>
        <p:spPr>
          <a:xfrm>
            <a:off x="1451579" y="490330"/>
            <a:ext cx="9603275" cy="4492487"/>
          </a:xfrm>
        </p:spPr>
        <p:txBody>
          <a:bodyPr>
            <a:noAutofit/>
          </a:bodyPr>
          <a:lstStyle/>
          <a:p>
            <a:pPr marL="0" indent="0">
              <a:buNone/>
            </a:pPr>
            <a:endParaRPr lang="en-US" sz="14300" dirty="0"/>
          </a:p>
          <a:p>
            <a:pPr marL="0" indent="0">
              <a:buNone/>
            </a:pPr>
            <a:r>
              <a:rPr lang="en-US" sz="14300" dirty="0"/>
              <a:t>Thank </a:t>
            </a:r>
            <a:r>
              <a:rPr lang="en-US" sz="14300" dirty="0" err="1"/>
              <a:t>yOu</a:t>
            </a:r>
            <a:endParaRPr lang="en-PK" sz="14300" dirty="0"/>
          </a:p>
        </p:txBody>
      </p:sp>
    </p:spTree>
    <p:extLst>
      <p:ext uri="{BB962C8B-B14F-4D97-AF65-F5344CB8AC3E}">
        <p14:creationId xmlns:p14="http://schemas.microsoft.com/office/powerpoint/2010/main" val="1052982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4DD47-30FF-43F3-BD54-D4C4189C3AB5}"/>
              </a:ext>
            </a:extLst>
          </p:cNvPr>
          <p:cNvSpPr>
            <a:spLocks noGrp="1"/>
          </p:cNvSpPr>
          <p:nvPr>
            <p:ph type="title"/>
          </p:nvPr>
        </p:nvSpPr>
        <p:spPr/>
        <p:txBody>
          <a:bodyPr/>
          <a:lstStyle/>
          <a:p>
            <a:r>
              <a:rPr lang="en-US" dirty="0"/>
              <a:t>CONTENTS</a:t>
            </a:r>
            <a:endParaRPr lang="en-PK" dirty="0"/>
          </a:p>
        </p:txBody>
      </p:sp>
      <p:sp>
        <p:nvSpPr>
          <p:cNvPr id="3" name="Content Placeholder 2">
            <a:extLst>
              <a:ext uri="{FF2B5EF4-FFF2-40B4-BE49-F238E27FC236}">
                <a16:creationId xmlns:a16="http://schemas.microsoft.com/office/drawing/2014/main" id="{9B713054-B23B-4EAB-8C68-95E80208B929}"/>
              </a:ext>
            </a:extLst>
          </p:cNvPr>
          <p:cNvSpPr>
            <a:spLocks noGrp="1"/>
          </p:cNvSpPr>
          <p:nvPr>
            <p:ph idx="1"/>
          </p:nvPr>
        </p:nvSpPr>
        <p:spPr/>
        <p:txBody>
          <a:bodyPr/>
          <a:lstStyle/>
          <a:p>
            <a:r>
              <a:rPr lang="en-US" b="1" i="0" dirty="0">
                <a:solidFill>
                  <a:srgbClr val="1A1A1A"/>
                </a:solidFill>
                <a:effectLst/>
                <a:latin typeface="Georgia" panose="02040502050405020303" pitchFamily="18" charset="0"/>
              </a:rPr>
              <a:t>Definition of information Science</a:t>
            </a:r>
          </a:p>
          <a:p>
            <a:r>
              <a:rPr lang="en-US" b="1" i="0" dirty="0">
                <a:solidFill>
                  <a:srgbClr val="1A1A1A"/>
                </a:solidFill>
                <a:effectLst/>
                <a:latin typeface="Georgia" panose="02040502050405020303" pitchFamily="18" charset="0"/>
              </a:rPr>
              <a:t>Definition of Library Science</a:t>
            </a:r>
          </a:p>
          <a:p>
            <a:r>
              <a:rPr lang="en-US" b="1" i="0" dirty="0">
                <a:solidFill>
                  <a:srgbClr val="1A1A1A"/>
                </a:solidFill>
                <a:effectLst/>
                <a:latin typeface="Georgia" panose="02040502050405020303" pitchFamily="18" charset="0"/>
              </a:rPr>
              <a:t>Beginning of Information Science</a:t>
            </a:r>
          </a:p>
          <a:p>
            <a:r>
              <a:rPr lang="en-US" b="1" i="0" dirty="0">
                <a:solidFill>
                  <a:srgbClr val="1A1A1A"/>
                </a:solidFill>
                <a:effectLst/>
                <a:latin typeface="Georgia" panose="02040502050405020303" pitchFamily="18" charset="0"/>
              </a:rPr>
              <a:t>Primary history of library Science</a:t>
            </a:r>
          </a:p>
          <a:p>
            <a:r>
              <a:rPr lang="en-US" b="1" i="0" dirty="0">
                <a:solidFill>
                  <a:srgbClr val="1A1A1A"/>
                </a:solidFill>
                <a:effectLst/>
                <a:latin typeface="Georgia" panose="02040502050405020303" pitchFamily="18" charset="0"/>
              </a:rPr>
              <a:t>Progress of Library Science as library and Information</a:t>
            </a:r>
          </a:p>
          <a:p>
            <a:r>
              <a:rPr lang="en-US" b="1" i="0" dirty="0">
                <a:solidFill>
                  <a:srgbClr val="1A1A1A"/>
                </a:solidFill>
                <a:effectLst/>
                <a:latin typeface="Georgia" panose="02040502050405020303" pitchFamily="18" charset="0"/>
              </a:rPr>
              <a:t>Science</a:t>
            </a:r>
          </a:p>
          <a:p>
            <a:r>
              <a:rPr lang="en-US" b="1" i="0" dirty="0">
                <a:solidFill>
                  <a:srgbClr val="1A1A1A"/>
                </a:solidFill>
                <a:effectLst/>
                <a:latin typeface="Georgia" panose="02040502050405020303" pitchFamily="18" charset="0"/>
              </a:rPr>
              <a:t>IS &amp;LS Concerned task</a:t>
            </a:r>
            <a:endParaRPr lang="en-PK" dirty="0"/>
          </a:p>
        </p:txBody>
      </p:sp>
    </p:spTree>
    <p:extLst>
      <p:ext uri="{BB962C8B-B14F-4D97-AF65-F5344CB8AC3E}">
        <p14:creationId xmlns:p14="http://schemas.microsoft.com/office/powerpoint/2010/main" val="3606233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r>
              <a:rPr lang="en-US" dirty="0"/>
              <a:t>CONTENTS</a:t>
            </a: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lstStyle/>
          <a:p>
            <a:r>
              <a:rPr lang="en-US" dirty="0">
                <a:solidFill>
                  <a:srgbClr val="1A1A1A"/>
                </a:solidFill>
                <a:latin typeface="Georgia" panose="02040502050405020303" pitchFamily="18" charset="0"/>
              </a:rPr>
              <a:t>Relationship of IS with LS</a:t>
            </a:r>
          </a:p>
          <a:p>
            <a:r>
              <a:rPr lang="en-US" dirty="0">
                <a:solidFill>
                  <a:srgbClr val="1A1A1A"/>
                </a:solidFill>
                <a:latin typeface="Georgia" panose="02040502050405020303" pitchFamily="18" charset="0"/>
              </a:rPr>
              <a:t>Relationship of IS with LS according to S.R.</a:t>
            </a:r>
          </a:p>
          <a:p>
            <a:r>
              <a:rPr lang="en-US" dirty="0">
                <a:solidFill>
                  <a:srgbClr val="1A1A1A"/>
                </a:solidFill>
                <a:latin typeface="Georgia" panose="02040502050405020303" pitchFamily="18" charset="0"/>
              </a:rPr>
              <a:t>Ranganathan’s five laws.</a:t>
            </a:r>
          </a:p>
          <a:p>
            <a:r>
              <a:rPr lang="en-US" dirty="0">
                <a:solidFill>
                  <a:srgbClr val="1A1A1A"/>
                </a:solidFill>
                <a:latin typeface="Georgia" panose="02040502050405020303" pitchFamily="18" charset="0"/>
              </a:rPr>
              <a:t>Difference between IS &amp; LS</a:t>
            </a:r>
          </a:p>
          <a:p>
            <a:r>
              <a:rPr lang="en-US" dirty="0">
                <a:solidFill>
                  <a:srgbClr val="1A1A1A"/>
                </a:solidFill>
                <a:latin typeface="Georgia" panose="02040502050405020303" pitchFamily="18" charset="0"/>
              </a:rPr>
              <a:t>Conclusion</a:t>
            </a:r>
          </a:p>
          <a:p>
            <a:r>
              <a:rPr lang="en-US" dirty="0">
                <a:solidFill>
                  <a:srgbClr val="1A1A1A"/>
                </a:solidFill>
                <a:latin typeface="Georgia" panose="02040502050405020303" pitchFamily="18" charset="0"/>
              </a:rPr>
              <a:t>References</a:t>
            </a:r>
            <a:endParaRPr lang="en-PK" dirty="0">
              <a:solidFill>
                <a:srgbClr val="1A1A1A"/>
              </a:solidFill>
              <a:latin typeface="Georgia" panose="02040502050405020303" pitchFamily="18" charset="0"/>
            </a:endParaRPr>
          </a:p>
        </p:txBody>
      </p:sp>
    </p:spTree>
    <p:extLst>
      <p:ext uri="{BB962C8B-B14F-4D97-AF65-F5344CB8AC3E}">
        <p14:creationId xmlns:p14="http://schemas.microsoft.com/office/powerpoint/2010/main" val="2555866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a:xfrm>
            <a:off x="1294362" y="342420"/>
            <a:ext cx="9603275" cy="1049235"/>
          </a:xfrm>
        </p:spPr>
        <p:txBody>
          <a:bodyPr>
            <a:normAutofit/>
          </a:bodyPr>
          <a:lstStyle/>
          <a:p>
            <a:pPr algn="ctr"/>
            <a:r>
              <a:rPr lang="en-US" dirty="0"/>
              <a:t>DEFINITION OF INFORMATION SCIENCE</a:t>
            </a:r>
            <a:br>
              <a:rPr lang="en-US"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a:xfrm>
            <a:off x="1451579" y="1298714"/>
            <a:ext cx="9603275" cy="4167632"/>
          </a:xfrm>
        </p:spPr>
        <p:txBody>
          <a:bodyPr>
            <a:normAutofit/>
          </a:bodyPr>
          <a:lstStyle/>
          <a:p>
            <a:r>
              <a:rPr lang="en-US" sz="2800" dirty="0">
                <a:solidFill>
                  <a:srgbClr val="1A1A1A"/>
                </a:solidFill>
                <a:latin typeface="Georgia" panose="02040502050405020303" pitchFamily="18" charset="0"/>
              </a:rPr>
              <a:t>Information science is that discipline that investigates the properties and behavior of information, governing the flow of information, processing of information for accessibility and usability. </a:t>
            </a:r>
          </a:p>
          <a:p>
            <a:r>
              <a:rPr lang="en-US" sz="2800" dirty="0">
                <a:solidFill>
                  <a:srgbClr val="1A1A1A"/>
                </a:solidFill>
                <a:latin typeface="Georgia" panose="02040502050405020303" pitchFamily="18" charset="0"/>
              </a:rPr>
              <a:t>It primarily concerned with the analysis, collection, classification, manipulation, storage, retrieval, movement, dissemination, and protection of information.</a:t>
            </a:r>
            <a:endParaRPr lang="en-PK" sz="2800" dirty="0">
              <a:solidFill>
                <a:srgbClr val="1A1A1A"/>
              </a:solidFill>
              <a:latin typeface="Georgia" panose="02040502050405020303" pitchFamily="18" charset="0"/>
            </a:endParaRPr>
          </a:p>
        </p:txBody>
      </p:sp>
    </p:spTree>
    <p:extLst>
      <p:ext uri="{BB962C8B-B14F-4D97-AF65-F5344CB8AC3E}">
        <p14:creationId xmlns:p14="http://schemas.microsoft.com/office/powerpoint/2010/main" val="2921622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a:bodyPr>
          <a:lstStyle/>
          <a:p>
            <a:pPr algn="ctr"/>
            <a:r>
              <a:rPr lang="en-US" dirty="0"/>
              <a:t>DEFINITION OF INFORMATION SCIENCE</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a:xfrm>
            <a:off x="1451579" y="1853754"/>
            <a:ext cx="9603275" cy="3612591"/>
          </a:xfrm>
        </p:spPr>
        <p:txBody>
          <a:bodyPr>
            <a:normAutofit/>
          </a:bodyPr>
          <a:lstStyle/>
          <a:p>
            <a:r>
              <a:rPr lang="en-US" sz="3200" dirty="0"/>
              <a:t>It is an interdisciplinary science derived from and related to such fields as mathematics, logic, linguistics, psychology, computer technology, operations research, the graphic arts, communications, library science, management, and other similar fields. </a:t>
            </a:r>
          </a:p>
        </p:txBody>
      </p:sp>
    </p:spTree>
    <p:extLst>
      <p:ext uri="{BB962C8B-B14F-4D97-AF65-F5344CB8AC3E}">
        <p14:creationId xmlns:p14="http://schemas.microsoft.com/office/powerpoint/2010/main" val="1586194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a:bodyPr>
          <a:lstStyle/>
          <a:p>
            <a:pPr algn="ctr"/>
            <a:r>
              <a:rPr lang="en-US" dirty="0"/>
              <a:t>DEFINITION OF INFORMATION SCIENCE</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lnSpcReduction="10000"/>
          </a:bodyPr>
          <a:lstStyle/>
          <a:p>
            <a:r>
              <a:rPr lang="en-US" sz="3200" dirty="0"/>
              <a:t>The systematic study and analysis of the sources development collection, organization dissemination evaluation  use, and management of information in all its forms, including the channels (formal and informal) and technology used in its communication. – –(Reitz, 2004)</a:t>
            </a:r>
          </a:p>
        </p:txBody>
      </p:sp>
    </p:spTree>
    <p:extLst>
      <p:ext uri="{BB962C8B-B14F-4D97-AF65-F5344CB8AC3E}">
        <p14:creationId xmlns:p14="http://schemas.microsoft.com/office/powerpoint/2010/main" val="11052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lstStyle/>
          <a:p>
            <a:pPr algn="ctr"/>
            <a:r>
              <a:rPr lang="en-US" dirty="0"/>
              <a:t>DEFINITION OF LIBRARY SCIENCE</a:t>
            </a: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a:xfrm>
            <a:off x="1451579" y="1853754"/>
            <a:ext cx="9603275" cy="3450613"/>
          </a:xfrm>
        </p:spPr>
        <p:txBody>
          <a:bodyPr>
            <a:normAutofit fontScale="92500"/>
          </a:bodyPr>
          <a:lstStyle/>
          <a:p>
            <a:pPr algn="l"/>
            <a:r>
              <a:rPr lang="en-US" sz="2400" b="0" i="0" u="none" strike="noStrike" baseline="0" dirty="0">
                <a:latin typeface="Arial" panose="020B0604020202020204" pitchFamily="34" charset="0"/>
              </a:rPr>
              <a:t>Collection of reading material, its processing, organization and dissemination started with the advent of library. </a:t>
            </a:r>
          </a:p>
          <a:p>
            <a:pPr algn="l"/>
            <a:r>
              <a:rPr lang="en-US" sz="2400" b="0" i="0" u="none" strike="noStrike" baseline="0" dirty="0">
                <a:latin typeface="Arial" panose="020B0604020202020204" pitchFamily="34" charset="0"/>
              </a:rPr>
              <a:t>The knowledge and its implementation in respect of library may therefore be called library science.</a:t>
            </a:r>
          </a:p>
          <a:p>
            <a:pPr algn="l"/>
            <a:r>
              <a:rPr lang="en-US" sz="2400" b="0" i="0" u="none" strike="noStrike" baseline="0" dirty="0">
                <a:latin typeface="Arial" panose="020B0604020202020204" pitchFamily="34" charset="0"/>
              </a:rPr>
              <a:t> The study of principles and practices of library care, and organization and administration of a library, and of its technical, informational, and reference services. (Harrods ‘Librarian’s Glossary)</a:t>
            </a:r>
            <a:endParaRPr lang="en-PK" sz="2800" dirty="0"/>
          </a:p>
        </p:txBody>
      </p:sp>
    </p:spTree>
    <p:extLst>
      <p:ext uri="{BB962C8B-B14F-4D97-AF65-F5344CB8AC3E}">
        <p14:creationId xmlns:p14="http://schemas.microsoft.com/office/powerpoint/2010/main" val="4030638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C7621-E5B0-4EA2-8B2D-29D88960A27F}"/>
              </a:ext>
            </a:extLst>
          </p:cNvPr>
          <p:cNvSpPr>
            <a:spLocks noGrp="1"/>
          </p:cNvSpPr>
          <p:nvPr>
            <p:ph type="title"/>
          </p:nvPr>
        </p:nvSpPr>
        <p:spPr/>
        <p:txBody>
          <a:bodyPr>
            <a:normAutofit/>
          </a:bodyPr>
          <a:lstStyle/>
          <a:p>
            <a:pPr algn="ctr"/>
            <a:r>
              <a:rPr lang="en-US" dirty="0"/>
              <a:t>DEFINITION OF LIBRARY SCIENCE</a:t>
            </a:r>
            <a:br>
              <a:rPr lang="en-PK" dirty="0"/>
            </a:br>
            <a:endParaRPr lang="en-PK" dirty="0"/>
          </a:p>
        </p:txBody>
      </p:sp>
      <p:sp>
        <p:nvSpPr>
          <p:cNvPr id="3" name="Content Placeholder 2">
            <a:extLst>
              <a:ext uri="{FF2B5EF4-FFF2-40B4-BE49-F238E27FC236}">
                <a16:creationId xmlns:a16="http://schemas.microsoft.com/office/drawing/2014/main" id="{231C621C-B922-4D1D-A329-AB0868B166A2}"/>
              </a:ext>
            </a:extLst>
          </p:cNvPr>
          <p:cNvSpPr>
            <a:spLocks noGrp="1"/>
          </p:cNvSpPr>
          <p:nvPr>
            <p:ph idx="1"/>
          </p:nvPr>
        </p:nvSpPr>
        <p:spPr/>
        <p:txBody>
          <a:bodyPr>
            <a:normAutofit fontScale="92500" lnSpcReduction="10000"/>
          </a:bodyPr>
          <a:lstStyle/>
          <a:p>
            <a:r>
              <a:rPr lang="en-US" sz="2800" dirty="0"/>
              <a:t>The professional knowledge and skill with which recorded information is selected, acquired, organized, stored, maintained, retrieved, and disseminated. </a:t>
            </a:r>
          </a:p>
          <a:p>
            <a:r>
              <a:rPr lang="en-US" sz="2800" dirty="0"/>
              <a:t>To meet the needs of a specific clientele, usually taught at a professional library school qualified to grant the postbaccalaureate degree of M.L.S. or M.L.I.S. The term is used synonymously in the United States with librarianship (Reitz,2004)</a:t>
            </a:r>
          </a:p>
        </p:txBody>
      </p:sp>
    </p:spTree>
    <p:extLst>
      <p:ext uri="{BB962C8B-B14F-4D97-AF65-F5344CB8AC3E}">
        <p14:creationId xmlns:p14="http://schemas.microsoft.com/office/powerpoint/2010/main" val="315024388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406</TotalTime>
  <Words>1405</Words>
  <Application>Microsoft Office PowerPoint</Application>
  <PresentationFormat>Widescreen</PresentationFormat>
  <Paragraphs>107</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Georgia</vt:lpstr>
      <vt:lpstr>Gill Sans MT</vt:lpstr>
      <vt:lpstr>Linux Libertine</vt:lpstr>
      <vt:lpstr>Times New Roman</vt:lpstr>
      <vt:lpstr>Gallery</vt:lpstr>
      <vt:lpstr>Library and information scienc </vt:lpstr>
      <vt:lpstr>Unit 3   5501 RELATIONSHIP OF INFORMATION SCIENCE WITH LIBRARY SCIENCE</vt:lpstr>
      <vt:lpstr>CONTENTS</vt:lpstr>
      <vt:lpstr>CONTENTS</vt:lpstr>
      <vt:lpstr>DEFINITION OF INFORMATION SCIENCE </vt:lpstr>
      <vt:lpstr>DEFINITION OF INFORMATION SCIENCE </vt:lpstr>
      <vt:lpstr>DEFINITION OF INFORMATION SCIENCE </vt:lpstr>
      <vt:lpstr>DEFINITION OF LIBRARY SCIENCE</vt:lpstr>
      <vt:lpstr>DEFINITION OF LIBRARY SCIENCE </vt:lpstr>
      <vt:lpstr>BEGINNING OF INFORMATION </vt:lpstr>
      <vt:lpstr>PRIMARY HISTORY OF LIBRARY </vt:lpstr>
      <vt:lpstr>PROGRESS OF L I BRARY SCI ENCE AS LIBRARY AND INFORMATION SCI ENCE </vt:lpstr>
      <vt:lpstr>PROGRESS OF LIBRARY SCI ENCE AS LIBRARY AND INFORMATION SCI ENCE </vt:lpstr>
      <vt:lpstr>CONCERNED FUNCTION OF IS &amp; LS</vt:lpstr>
      <vt:lpstr>RELATIONSHIP OF IS WITH LS </vt:lpstr>
      <vt:lpstr>RELATIONSHIP OF IS WITH LS </vt:lpstr>
      <vt:lpstr>RELATIONSHIP OF IS WITH LS </vt:lpstr>
      <vt:lpstr>RELATIONSHIP OF IS WITH LS </vt:lpstr>
      <vt:lpstr>RELATIONSHIP OF IS WITH LS </vt:lpstr>
      <vt:lpstr>RELATIONSHIP OF IS WITH LS </vt:lpstr>
      <vt:lpstr>RELATIONSHIP OF IS WITH LS </vt:lpstr>
      <vt:lpstr>FIVE LAWS OF S.R. RANGANATHAN</vt:lpstr>
      <vt:lpstr>RELATIONSHIP OF IS WITH LS</vt:lpstr>
      <vt:lpstr>DIFFERENCE BETWEEN INFORMATION SCIENCE &amp; LIBRARY SCIENCE </vt:lpstr>
      <vt:lpstr>DIFFERENCE BETWEEN INFORMATION SCIENCE &amp;LIBRARY SCIENCE </vt:lpstr>
      <vt:lpstr>DIFFERENCE BETWEEN INFORMATION SCIENCE &amp;LIBRARY SCIENCE </vt:lpstr>
      <vt:lpstr>DIFFERENCE BETWEEN INFORMATION SCIENCE &amp;LIBRARY SCIENCE </vt:lpstr>
      <vt:lpstr>CONCLUSION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and information science </dc:title>
  <dc:creator>Asif Bilal</dc:creator>
  <cp:lastModifiedBy>Asif Bilal</cp:lastModifiedBy>
  <cp:revision>65</cp:revision>
  <dcterms:created xsi:type="dcterms:W3CDTF">2020-10-10T16:28:26Z</dcterms:created>
  <dcterms:modified xsi:type="dcterms:W3CDTF">2020-10-12T17:06:35Z</dcterms:modified>
</cp:coreProperties>
</file>