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81" r:id="rId6"/>
    <p:sldId id="261" r:id="rId7"/>
    <p:sldId id="262" r:id="rId8"/>
    <p:sldId id="279" r:id="rId9"/>
    <p:sldId id="260" r:id="rId10"/>
    <p:sldId id="265" r:id="rId11"/>
    <p:sldId id="282" r:id="rId12"/>
    <p:sldId id="283" r:id="rId13"/>
    <p:sldId id="263" r:id="rId14"/>
    <p:sldId id="264" r:id="rId15"/>
    <p:sldId id="267" r:id="rId16"/>
    <p:sldId id="268" r:id="rId17"/>
    <p:sldId id="284" r:id="rId18"/>
    <p:sldId id="286" r:id="rId19"/>
    <p:sldId id="270" r:id="rId20"/>
    <p:sldId id="290" r:id="rId21"/>
    <p:sldId id="287" r:id="rId22"/>
    <p:sldId id="291" r:id="rId23"/>
    <p:sldId id="292" r:id="rId24"/>
    <p:sldId id="289" r:id="rId25"/>
    <p:sldId id="274" r:id="rId26"/>
    <p:sldId id="275" r:id="rId27"/>
    <p:sldId id="276" r:id="rId28"/>
    <p:sldId id="277"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80" d="100"/>
          <a:sy n="80" d="100"/>
        </p:scale>
        <p:origin x="-330" y="198"/>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96F6AC3-EDA1-469E-910C-589F6B24110F}" type="datetimeFigureOut">
              <a:rPr lang="en-US" smtClean="0"/>
              <a:pPr/>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9A16A8-2DF2-484B-A1B3-17F0E72BEA13}" type="slidenum">
              <a:rPr lang="en-US" smtClean="0"/>
              <a:pPr/>
              <a:t>‹#›</a:t>
            </a:fld>
            <a:endParaRPr lang="en-US"/>
          </a:p>
        </p:txBody>
      </p:sp>
    </p:spTree>
    <p:extLst>
      <p:ext uri="{BB962C8B-B14F-4D97-AF65-F5344CB8AC3E}">
        <p14:creationId xmlns="" xmlns:p14="http://schemas.microsoft.com/office/powerpoint/2010/main" val="8525954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6F6AC3-EDA1-469E-910C-589F6B24110F}" type="datetimeFigureOut">
              <a:rPr lang="en-US" smtClean="0"/>
              <a:pPr/>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9A16A8-2DF2-484B-A1B3-17F0E72BEA13}" type="slidenum">
              <a:rPr lang="en-US" smtClean="0"/>
              <a:pPr/>
              <a:t>‹#›</a:t>
            </a:fld>
            <a:endParaRPr lang="en-US"/>
          </a:p>
        </p:txBody>
      </p:sp>
    </p:spTree>
    <p:extLst>
      <p:ext uri="{BB962C8B-B14F-4D97-AF65-F5344CB8AC3E}">
        <p14:creationId xmlns="" xmlns:p14="http://schemas.microsoft.com/office/powerpoint/2010/main" val="912719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6F6AC3-EDA1-469E-910C-589F6B24110F}" type="datetimeFigureOut">
              <a:rPr lang="en-US" smtClean="0"/>
              <a:pPr/>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9A16A8-2DF2-484B-A1B3-17F0E72BEA13}" type="slidenum">
              <a:rPr lang="en-US" smtClean="0"/>
              <a:pPr/>
              <a:t>‹#›</a:t>
            </a:fld>
            <a:endParaRPr lang="en-US"/>
          </a:p>
        </p:txBody>
      </p:sp>
    </p:spTree>
    <p:extLst>
      <p:ext uri="{BB962C8B-B14F-4D97-AF65-F5344CB8AC3E}">
        <p14:creationId xmlns="" xmlns:p14="http://schemas.microsoft.com/office/powerpoint/2010/main" val="3371477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6F6AC3-EDA1-469E-910C-589F6B24110F}" type="datetimeFigureOut">
              <a:rPr lang="en-US" smtClean="0"/>
              <a:pPr/>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9A16A8-2DF2-484B-A1B3-17F0E72BEA13}" type="slidenum">
              <a:rPr lang="en-US" smtClean="0"/>
              <a:pPr/>
              <a:t>‹#›</a:t>
            </a:fld>
            <a:endParaRPr lang="en-US"/>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 xmlns:p14="http://schemas.microsoft.com/office/powerpoint/2010/main" val="31806001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6F6AC3-EDA1-469E-910C-589F6B24110F}" type="datetimeFigureOut">
              <a:rPr lang="en-US" smtClean="0"/>
              <a:pPr/>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9A16A8-2DF2-484B-A1B3-17F0E72BEA13}" type="slidenum">
              <a:rPr lang="en-US" smtClean="0"/>
              <a:pPr/>
              <a:t>‹#›</a:t>
            </a:fld>
            <a:endParaRPr lang="en-US"/>
          </a:p>
        </p:txBody>
      </p:sp>
    </p:spTree>
    <p:extLst>
      <p:ext uri="{BB962C8B-B14F-4D97-AF65-F5344CB8AC3E}">
        <p14:creationId xmlns="" xmlns:p14="http://schemas.microsoft.com/office/powerpoint/2010/main" val="7222701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F96F6AC3-EDA1-469E-910C-589F6B24110F}" type="datetimeFigureOut">
              <a:rPr lang="en-US" smtClean="0"/>
              <a:pPr/>
              <a:t>1/26/2017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9A16A8-2DF2-484B-A1B3-17F0E72BEA13}" type="slidenum">
              <a:rPr lang="en-US" smtClean="0"/>
              <a:pPr/>
              <a:t>‹#›</a:t>
            </a:fld>
            <a:endParaRPr lang="en-US"/>
          </a:p>
        </p:txBody>
      </p:sp>
    </p:spTree>
    <p:extLst>
      <p:ext uri="{BB962C8B-B14F-4D97-AF65-F5344CB8AC3E}">
        <p14:creationId xmlns="" xmlns:p14="http://schemas.microsoft.com/office/powerpoint/2010/main" val="29648210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F96F6AC3-EDA1-469E-910C-589F6B24110F}" type="datetimeFigureOut">
              <a:rPr lang="en-US" smtClean="0"/>
              <a:pPr/>
              <a:t>1/26/2017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9A16A8-2DF2-484B-A1B3-17F0E72BEA13}" type="slidenum">
              <a:rPr lang="en-US" smtClean="0"/>
              <a:pPr/>
              <a:t>‹#›</a:t>
            </a:fld>
            <a:endParaRPr lang="en-US"/>
          </a:p>
        </p:txBody>
      </p:sp>
    </p:spTree>
    <p:extLst>
      <p:ext uri="{BB962C8B-B14F-4D97-AF65-F5344CB8AC3E}">
        <p14:creationId xmlns="" xmlns:p14="http://schemas.microsoft.com/office/powerpoint/2010/main" val="5517559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96F6AC3-EDA1-469E-910C-589F6B24110F}" type="datetimeFigureOut">
              <a:rPr lang="en-US" smtClean="0"/>
              <a:pPr/>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9A16A8-2DF2-484B-A1B3-17F0E72BEA13}" type="slidenum">
              <a:rPr lang="en-US" smtClean="0"/>
              <a:pPr/>
              <a:t>‹#›</a:t>
            </a:fld>
            <a:endParaRPr lang="en-US"/>
          </a:p>
        </p:txBody>
      </p:sp>
    </p:spTree>
    <p:extLst>
      <p:ext uri="{BB962C8B-B14F-4D97-AF65-F5344CB8AC3E}">
        <p14:creationId xmlns="" xmlns:p14="http://schemas.microsoft.com/office/powerpoint/2010/main" val="1785703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96F6AC3-EDA1-469E-910C-589F6B24110F}" type="datetimeFigureOut">
              <a:rPr lang="en-US" smtClean="0"/>
              <a:pPr/>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9A16A8-2DF2-484B-A1B3-17F0E72BEA13}" type="slidenum">
              <a:rPr lang="en-US" smtClean="0"/>
              <a:pPr/>
              <a:t>‹#›</a:t>
            </a:fld>
            <a:endParaRPr lang="en-US"/>
          </a:p>
        </p:txBody>
      </p:sp>
    </p:spTree>
    <p:extLst>
      <p:ext uri="{BB962C8B-B14F-4D97-AF65-F5344CB8AC3E}">
        <p14:creationId xmlns="" xmlns:p14="http://schemas.microsoft.com/office/powerpoint/2010/main" val="1785705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96F6AC3-EDA1-469E-910C-589F6B24110F}" type="datetimeFigureOut">
              <a:rPr lang="en-US" smtClean="0"/>
              <a:pPr/>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9A16A8-2DF2-484B-A1B3-17F0E72BEA13}" type="slidenum">
              <a:rPr lang="en-US" smtClean="0"/>
              <a:pPr/>
              <a:t>‹#›</a:t>
            </a:fld>
            <a:endParaRPr lang="en-US"/>
          </a:p>
        </p:txBody>
      </p:sp>
    </p:spTree>
    <p:extLst>
      <p:ext uri="{BB962C8B-B14F-4D97-AF65-F5344CB8AC3E}">
        <p14:creationId xmlns="" xmlns:p14="http://schemas.microsoft.com/office/powerpoint/2010/main" val="860436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smtClean="0"/>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6F6AC3-EDA1-469E-910C-589F6B24110F}" type="datetimeFigureOut">
              <a:rPr lang="en-US" smtClean="0"/>
              <a:pPr/>
              <a:t>1/26/2017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9A16A8-2DF2-484B-A1B3-17F0E72BEA13}" type="slidenum">
              <a:rPr lang="en-US" smtClean="0"/>
              <a:pPr/>
              <a:t>‹#›</a:t>
            </a:fld>
            <a:endParaRPr lang="en-US"/>
          </a:p>
        </p:txBody>
      </p:sp>
    </p:spTree>
    <p:extLst>
      <p:ext uri="{BB962C8B-B14F-4D97-AF65-F5344CB8AC3E}">
        <p14:creationId xmlns="" xmlns:p14="http://schemas.microsoft.com/office/powerpoint/2010/main" val="1445717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96F6AC3-EDA1-469E-910C-589F6B24110F}" type="datetimeFigureOut">
              <a:rPr lang="en-US" smtClean="0"/>
              <a:pPr/>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9A16A8-2DF2-484B-A1B3-17F0E72BEA13}" type="slidenum">
              <a:rPr lang="en-US" smtClean="0"/>
              <a:pPr/>
              <a:t>‹#›</a:t>
            </a:fld>
            <a:endParaRPr lang="en-US"/>
          </a:p>
        </p:txBody>
      </p:sp>
    </p:spTree>
    <p:extLst>
      <p:ext uri="{BB962C8B-B14F-4D97-AF65-F5344CB8AC3E}">
        <p14:creationId xmlns="" xmlns:p14="http://schemas.microsoft.com/office/powerpoint/2010/main" val="1433060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96F6AC3-EDA1-469E-910C-589F6B24110F}" type="datetimeFigureOut">
              <a:rPr lang="en-US" smtClean="0"/>
              <a:pPr/>
              <a:t>1/26/2017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9A16A8-2DF2-484B-A1B3-17F0E72BEA13}" type="slidenum">
              <a:rPr lang="en-US" smtClean="0"/>
              <a:pPr/>
              <a:t>‹#›</a:t>
            </a:fld>
            <a:endParaRPr lang="en-US"/>
          </a:p>
        </p:txBody>
      </p:sp>
    </p:spTree>
    <p:extLst>
      <p:ext uri="{BB962C8B-B14F-4D97-AF65-F5344CB8AC3E}">
        <p14:creationId xmlns="" xmlns:p14="http://schemas.microsoft.com/office/powerpoint/2010/main" val="1162192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96F6AC3-EDA1-469E-910C-589F6B24110F}" type="datetimeFigureOut">
              <a:rPr lang="en-US" smtClean="0"/>
              <a:pPr/>
              <a:t>1/26/2017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9A16A8-2DF2-484B-A1B3-17F0E72BEA13}" type="slidenum">
              <a:rPr lang="en-US" smtClean="0"/>
              <a:pPr/>
              <a:t>‹#›</a:t>
            </a:fld>
            <a:endParaRPr lang="en-US"/>
          </a:p>
        </p:txBody>
      </p:sp>
    </p:spTree>
    <p:extLst>
      <p:ext uri="{BB962C8B-B14F-4D97-AF65-F5344CB8AC3E}">
        <p14:creationId xmlns="" xmlns:p14="http://schemas.microsoft.com/office/powerpoint/2010/main" val="1000206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6F6AC3-EDA1-469E-910C-589F6B24110F}" type="datetimeFigureOut">
              <a:rPr lang="en-US" smtClean="0"/>
              <a:pPr/>
              <a:t>1/26/2017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9A16A8-2DF2-484B-A1B3-17F0E72BEA13}" type="slidenum">
              <a:rPr lang="en-US" smtClean="0"/>
              <a:pPr/>
              <a:t>‹#›</a:t>
            </a:fld>
            <a:endParaRPr lang="en-US"/>
          </a:p>
        </p:txBody>
      </p:sp>
    </p:spTree>
    <p:extLst>
      <p:ext uri="{BB962C8B-B14F-4D97-AF65-F5344CB8AC3E}">
        <p14:creationId xmlns="" xmlns:p14="http://schemas.microsoft.com/office/powerpoint/2010/main" val="2772731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6F6AC3-EDA1-469E-910C-589F6B24110F}" type="datetimeFigureOut">
              <a:rPr lang="en-US" smtClean="0"/>
              <a:pPr/>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9A16A8-2DF2-484B-A1B3-17F0E72BEA13}" type="slidenum">
              <a:rPr lang="en-US" smtClean="0"/>
              <a:pPr/>
              <a:t>‹#›</a:t>
            </a:fld>
            <a:endParaRPr lang="en-US"/>
          </a:p>
        </p:txBody>
      </p:sp>
    </p:spTree>
    <p:extLst>
      <p:ext uri="{BB962C8B-B14F-4D97-AF65-F5344CB8AC3E}">
        <p14:creationId xmlns="" xmlns:p14="http://schemas.microsoft.com/office/powerpoint/2010/main" val="198920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6F6AC3-EDA1-469E-910C-589F6B24110F}" type="datetimeFigureOut">
              <a:rPr lang="en-US" smtClean="0"/>
              <a:pPr/>
              <a:t>1/26/2017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9A16A8-2DF2-484B-A1B3-17F0E72BEA13}" type="slidenum">
              <a:rPr lang="en-US" smtClean="0"/>
              <a:pPr/>
              <a:t>‹#›</a:t>
            </a:fld>
            <a:endParaRPr lang="en-US"/>
          </a:p>
        </p:txBody>
      </p:sp>
    </p:spTree>
    <p:extLst>
      <p:ext uri="{BB962C8B-B14F-4D97-AF65-F5344CB8AC3E}">
        <p14:creationId xmlns="" xmlns:p14="http://schemas.microsoft.com/office/powerpoint/2010/main" val="2172869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F96F6AC3-EDA1-469E-910C-589F6B24110F}" type="datetimeFigureOut">
              <a:rPr lang="en-US" smtClean="0"/>
              <a:pPr/>
              <a:t>1/26/2017</a:t>
            </a:fld>
            <a:endParaRPr lang="en-US"/>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F9A16A8-2DF2-484B-A1B3-17F0E72BEA13}" type="slidenum">
              <a:rPr lang="en-US" smtClean="0"/>
              <a:pPr/>
              <a:t>‹#›</a:t>
            </a:fld>
            <a:endParaRPr lang="en-US"/>
          </a:p>
        </p:txBody>
      </p:sp>
    </p:spTree>
    <p:extLst>
      <p:ext uri="{BB962C8B-B14F-4D97-AF65-F5344CB8AC3E}">
        <p14:creationId xmlns="" xmlns:p14="http://schemas.microsoft.com/office/powerpoint/2010/main" val="316519829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i="1" dirty="0" smtClean="0">
                <a:latin typeface="Baskerville Old Face" panose="02020602080505020303" pitchFamily="18" charset="0"/>
              </a:rPr>
              <a:t>Impact of perceived organizational support on  employee  JOB performance</a:t>
            </a:r>
            <a:endParaRPr lang="en-US" b="1" i="1" dirty="0">
              <a:latin typeface="Baskerville Old Face" panose="02020602080505020303" pitchFamily="18" charset="0"/>
            </a:endParaRPr>
          </a:p>
        </p:txBody>
      </p:sp>
      <p:sp>
        <p:nvSpPr>
          <p:cNvPr id="3" name="Subtitle 2"/>
          <p:cNvSpPr>
            <a:spLocks noGrp="1"/>
          </p:cNvSpPr>
          <p:nvPr>
            <p:ph type="subTitle" idx="1"/>
          </p:nvPr>
        </p:nvSpPr>
        <p:spPr>
          <a:xfrm>
            <a:off x="1524000" y="4064339"/>
            <a:ext cx="9144000" cy="1518313"/>
          </a:xfrm>
        </p:spPr>
        <p:txBody>
          <a:bodyPr>
            <a:normAutofit fontScale="92500" lnSpcReduction="10000"/>
          </a:bodyPr>
          <a:lstStyle/>
          <a:p>
            <a:r>
              <a:rPr lang="en-US" b="1" dirty="0" err="1" smtClean="0"/>
              <a:t>Meenal</a:t>
            </a:r>
            <a:r>
              <a:rPr lang="en-US" b="1" dirty="0" smtClean="0"/>
              <a:t> Rashid </a:t>
            </a:r>
            <a:r>
              <a:rPr lang="en-US" b="1" dirty="0" err="1" smtClean="0"/>
              <a:t>Bajwa</a:t>
            </a:r>
            <a:r>
              <a:rPr lang="en-US" b="1" dirty="0" smtClean="0"/>
              <a:t> – MBA 2k13</a:t>
            </a:r>
          </a:p>
          <a:p>
            <a:endParaRPr lang="en-US" b="1" dirty="0" smtClean="0"/>
          </a:p>
          <a:p>
            <a:r>
              <a:rPr lang="en-US" b="1" dirty="0" smtClean="0"/>
              <a:t>Supervisor – Mr. </a:t>
            </a:r>
            <a:r>
              <a:rPr lang="en-US" b="1" dirty="0" err="1" smtClean="0"/>
              <a:t>Asad</a:t>
            </a:r>
            <a:r>
              <a:rPr lang="en-US" b="1" dirty="0" smtClean="0"/>
              <a:t> </a:t>
            </a:r>
            <a:r>
              <a:rPr lang="en-US" b="1" dirty="0" err="1"/>
              <a:t>A</a:t>
            </a:r>
            <a:r>
              <a:rPr lang="en-US" b="1" dirty="0" err="1" smtClean="0"/>
              <a:t>mjad</a:t>
            </a:r>
            <a:endParaRPr lang="en-US" b="1" dirty="0"/>
          </a:p>
        </p:txBody>
      </p:sp>
    </p:spTree>
    <p:extLst>
      <p:ext uri="{BB962C8B-B14F-4D97-AF65-F5344CB8AC3E}">
        <p14:creationId xmlns="" xmlns:p14="http://schemas.microsoft.com/office/powerpoint/2010/main" val="35257605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
            <a:ext cx="10515600" cy="600500"/>
          </a:xfrm>
        </p:spPr>
        <p:txBody>
          <a:bodyPr>
            <a:normAutofit/>
          </a:bodyPr>
          <a:lstStyle/>
          <a:p>
            <a:pPr algn="ctr"/>
            <a:r>
              <a:rPr lang="en-US" b="1" u="sng" dirty="0"/>
              <a:t>L</a:t>
            </a:r>
            <a:r>
              <a:rPr lang="en-US" b="1" u="sng" dirty="0" smtClean="0"/>
              <a:t>ITERATURE</a:t>
            </a:r>
            <a:endParaRPr lang="en-US" b="1" u="sng"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2607986811"/>
              </p:ext>
            </p:extLst>
          </p:nvPr>
        </p:nvGraphicFramePr>
        <p:xfrm>
          <a:off x="0" y="693378"/>
          <a:ext cx="12192000" cy="6187191"/>
        </p:xfrm>
        <a:graphic>
          <a:graphicData uri="http://schemas.openxmlformats.org/drawingml/2006/table">
            <a:tbl>
              <a:tblPr firstRow="1" bandRow="1">
                <a:tableStyleId>{5C22544A-7EE6-4342-B048-85BDC9FD1C3A}</a:tableStyleId>
              </a:tblPr>
              <a:tblGrid>
                <a:gridCol w="2540000"/>
                <a:gridCol w="5588000"/>
                <a:gridCol w="4064000"/>
              </a:tblGrid>
              <a:tr h="1144947">
                <a:tc>
                  <a:txBody>
                    <a:bodyPr/>
                    <a:lstStyle/>
                    <a:p>
                      <a:r>
                        <a:rPr lang="en-US" dirty="0" smtClean="0"/>
                        <a:t>RELATIONSHIP</a:t>
                      </a:r>
                      <a:endParaRPr lang="en-US" dirty="0"/>
                    </a:p>
                  </a:txBody>
                  <a:tcPr>
                    <a:solidFill>
                      <a:srgbClr val="002060"/>
                    </a:solidFill>
                  </a:tcPr>
                </a:tc>
                <a:tc>
                  <a:txBody>
                    <a:bodyPr/>
                    <a:lstStyle/>
                    <a:p>
                      <a:r>
                        <a:rPr lang="en-US" dirty="0" smtClean="0"/>
                        <a:t>LITERATURE</a:t>
                      </a:r>
                      <a:endParaRPr lang="en-US" dirty="0"/>
                    </a:p>
                  </a:txBody>
                  <a:tcPr>
                    <a:solidFill>
                      <a:srgbClr val="002060"/>
                    </a:solidFill>
                  </a:tcPr>
                </a:tc>
                <a:tc>
                  <a:txBody>
                    <a:bodyPr/>
                    <a:lstStyle/>
                    <a:p>
                      <a:r>
                        <a:rPr lang="en-US" dirty="0" smtClean="0"/>
                        <a:t>FINDINGS</a:t>
                      </a:r>
                      <a:endParaRPr lang="en-US" dirty="0"/>
                    </a:p>
                  </a:txBody>
                  <a:tcPr>
                    <a:solidFill>
                      <a:srgbClr val="002060"/>
                    </a:solidFill>
                  </a:tcPr>
                </a:tc>
              </a:tr>
              <a:tr h="2187410">
                <a:tc>
                  <a:txBody>
                    <a:bodyPr/>
                    <a:lstStyle/>
                    <a:p>
                      <a:r>
                        <a:rPr lang="en-US" sz="1800" b="1" kern="1200" dirty="0" smtClean="0">
                          <a:solidFill>
                            <a:schemeClr val="dk1"/>
                          </a:solidFill>
                          <a:latin typeface="+mn-lt"/>
                          <a:ea typeface="+mn-ea"/>
                          <a:cs typeface="+mn-cs"/>
                        </a:rPr>
                        <a:t>Organization Culture </a:t>
                      </a:r>
                      <a:endParaRPr lang="en-US" b="1" dirty="0"/>
                    </a:p>
                  </a:txBody>
                  <a:tcPr/>
                </a:tc>
                <a:tc>
                  <a:txBody>
                    <a:bodyPr/>
                    <a:lstStyle/>
                    <a:p>
                      <a:r>
                        <a:rPr lang="en-US" sz="1600" kern="1200" dirty="0" smtClean="0">
                          <a:solidFill>
                            <a:schemeClr val="dk1"/>
                          </a:solidFill>
                          <a:latin typeface="+mn-lt"/>
                          <a:ea typeface="+mn-ea"/>
                          <a:cs typeface="+mn-cs"/>
                        </a:rPr>
                        <a:t>(Robbins and </a:t>
                      </a:r>
                      <a:r>
                        <a:rPr lang="en-US" sz="1600" kern="1200" dirty="0" err="1" smtClean="0">
                          <a:solidFill>
                            <a:schemeClr val="dk1"/>
                          </a:solidFill>
                          <a:latin typeface="+mn-lt"/>
                          <a:ea typeface="+mn-ea"/>
                          <a:cs typeface="+mn-cs"/>
                        </a:rPr>
                        <a:t>Sanghi</a:t>
                      </a:r>
                      <a:r>
                        <a:rPr lang="en-US" sz="1600" kern="1200" dirty="0" smtClean="0">
                          <a:solidFill>
                            <a:schemeClr val="dk1"/>
                          </a:solidFill>
                          <a:latin typeface="+mn-lt"/>
                          <a:ea typeface="+mn-ea"/>
                          <a:cs typeface="+mn-cs"/>
                        </a:rPr>
                        <a:t>, 2007). (</a:t>
                      </a:r>
                      <a:r>
                        <a:rPr lang="en-US" sz="1600" kern="1200" dirty="0" err="1" smtClean="0">
                          <a:solidFill>
                            <a:schemeClr val="dk1"/>
                          </a:solidFill>
                          <a:latin typeface="+mn-lt"/>
                          <a:ea typeface="+mn-ea"/>
                          <a:cs typeface="+mn-cs"/>
                        </a:rPr>
                        <a:t>Denison,</a:t>
                      </a:r>
                      <a:r>
                        <a:rPr lang="en-US" sz="1600" i="1" kern="1200" dirty="0" err="1" smtClean="0">
                          <a:solidFill>
                            <a:schemeClr val="dk1"/>
                          </a:solidFill>
                          <a:latin typeface="+mn-lt"/>
                          <a:ea typeface="+mn-ea"/>
                          <a:cs typeface="+mn-cs"/>
                        </a:rPr>
                        <a:t>et</a:t>
                      </a:r>
                      <a:r>
                        <a:rPr lang="en-US" sz="1600" i="1" kern="1200" dirty="0" smtClean="0">
                          <a:solidFill>
                            <a:schemeClr val="dk1"/>
                          </a:solidFill>
                          <a:latin typeface="+mn-lt"/>
                          <a:ea typeface="+mn-ea"/>
                          <a:cs typeface="+mn-cs"/>
                        </a:rPr>
                        <a:t> al;</a:t>
                      </a:r>
                      <a:r>
                        <a:rPr lang="en-US" sz="1600" kern="1200" dirty="0" smtClean="0">
                          <a:solidFill>
                            <a:schemeClr val="dk1"/>
                          </a:solidFill>
                          <a:latin typeface="+mn-lt"/>
                          <a:ea typeface="+mn-ea"/>
                          <a:cs typeface="+mn-cs"/>
                        </a:rPr>
                        <a:t>2007). (Stewart, 2010). </a:t>
                      </a:r>
                      <a:r>
                        <a:rPr lang="en-US" sz="1600" kern="1200" dirty="0" err="1" smtClean="0">
                          <a:solidFill>
                            <a:schemeClr val="dk1"/>
                          </a:solidFill>
                          <a:latin typeface="+mn-lt"/>
                          <a:ea typeface="+mn-ea"/>
                          <a:cs typeface="+mn-cs"/>
                        </a:rPr>
                        <a:t>Awad</a:t>
                      </a:r>
                      <a:r>
                        <a:rPr lang="en-US" sz="1600" kern="1200" dirty="0" smtClean="0">
                          <a:solidFill>
                            <a:schemeClr val="dk1"/>
                          </a:solidFill>
                          <a:latin typeface="+mn-lt"/>
                          <a:ea typeface="+mn-ea"/>
                          <a:cs typeface="+mn-cs"/>
                        </a:rPr>
                        <a:t> and Saad (2013) Shahzad et al (2013)</a:t>
                      </a:r>
                      <a:r>
                        <a:rPr lang="en-US" sz="1600" kern="1200" dirty="0" err="1" smtClean="0">
                          <a:solidFill>
                            <a:schemeClr val="dk1"/>
                          </a:solidFill>
                          <a:latin typeface="+mn-lt"/>
                          <a:ea typeface="+mn-ea"/>
                          <a:cs typeface="+mn-cs"/>
                        </a:rPr>
                        <a:t>Wambugu</a:t>
                      </a:r>
                      <a:r>
                        <a:rPr lang="en-US" sz="1600" kern="1200" dirty="0" smtClean="0">
                          <a:solidFill>
                            <a:schemeClr val="dk1"/>
                          </a:solidFill>
                          <a:latin typeface="+mn-lt"/>
                          <a:ea typeface="+mn-ea"/>
                          <a:cs typeface="+mn-cs"/>
                        </a:rPr>
                        <a:t> (2014) </a:t>
                      </a:r>
                      <a:endParaRPr lang="en-US" sz="1600" dirty="0"/>
                    </a:p>
                  </a:txBody>
                  <a:tcPr/>
                </a:tc>
                <a:tc>
                  <a:txBody>
                    <a:bodyPr/>
                    <a:lstStyle/>
                    <a:p>
                      <a:r>
                        <a:rPr lang="en-US" sz="1600" kern="1200" dirty="0" smtClean="0">
                          <a:solidFill>
                            <a:schemeClr val="dk1"/>
                          </a:solidFill>
                          <a:latin typeface="+mn-lt"/>
                          <a:ea typeface="+mn-ea"/>
                          <a:cs typeface="+mn-cs"/>
                        </a:rPr>
                        <a:t>Various studies indicated that companies with strong cultures are more likely to be successful, stronger the culture means how widely and deeply its values are shared and respected by its employees. The norms of employees impact upon sustainable performance and management of organization culture as it leads to attainment of profitability</a:t>
                      </a:r>
                      <a:endParaRPr lang="en-US" sz="1600" dirty="0"/>
                    </a:p>
                  </a:txBody>
                  <a:tcPr/>
                </a:tc>
              </a:tr>
              <a:tr h="1557877">
                <a:tc>
                  <a:txBody>
                    <a:bodyPr/>
                    <a:lstStyle/>
                    <a:p>
                      <a:r>
                        <a:rPr lang="en-US" sz="1800" b="1" kern="1200" dirty="0" smtClean="0">
                          <a:solidFill>
                            <a:schemeClr val="dk1"/>
                          </a:solidFill>
                          <a:latin typeface="+mn-lt"/>
                          <a:ea typeface="+mn-ea"/>
                          <a:cs typeface="+mn-cs"/>
                        </a:rPr>
                        <a:t>Motivation </a:t>
                      </a:r>
                      <a:endParaRPr lang="en-US" b="1" dirty="0"/>
                    </a:p>
                  </a:txBody>
                  <a:tcPr/>
                </a:tc>
                <a:tc>
                  <a:txBody>
                    <a:bodyPr/>
                    <a:lstStyle/>
                    <a:p>
                      <a:r>
                        <a:rPr lang="en-US" sz="1600" kern="1200" dirty="0" err="1" smtClean="0">
                          <a:solidFill>
                            <a:schemeClr val="dk1"/>
                          </a:solidFill>
                          <a:latin typeface="+mn-lt"/>
                          <a:ea typeface="+mn-ea"/>
                          <a:cs typeface="+mn-cs"/>
                        </a:rPr>
                        <a:t>Mankoe</a:t>
                      </a:r>
                      <a:r>
                        <a:rPr lang="en-US" sz="1600" kern="1200" dirty="0" smtClean="0">
                          <a:solidFill>
                            <a:schemeClr val="dk1"/>
                          </a:solidFill>
                          <a:latin typeface="+mn-lt"/>
                          <a:ea typeface="+mn-ea"/>
                          <a:cs typeface="+mn-cs"/>
                        </a:rPr>
                        <a:t>, 2006). (</a:t>
                      </a:r>
                      <a:r>
                        <a:rPr lang="en-US" sz="1600" kern="1200" dirty="0" err="1" smtClean="0">
                          <a:solidFill>
                            <a:schemeClr val="dk1"/>
                          </a:solidFill>
                          <a:latin typeface="+mn-lt"/>
                          <a:ea typeface="+mn-ea"/>
                          <a:cs typeface="+mn-cs"/>
                        </a:rPr>
                        <a:t>Katzell</a:t>
                      </a:r>
                      <a:r>
                        <a:rPr lang="en-US" sz="1600" kern="1200" dirty="0" smtClean="0">
                          <a:solidFill>
                            <a:schemeClr val="dk1"/>
                          </a:solidFill>
                          <a:latin typeface="+mn-lt"/>
                          <a:ea typeface="+mn-ea"/>
                          <a:cs typeface="+mn-cs"/>
                        </a:rPr>
                        <a:t>&amp; Thompson, 1990). (</a:t>
                      </a:r>
                      <a:r>
                        <a:rPr lang="en-US" sz="1600" kern="1200" dirty="0" err="1" smtClean="0">
                          <a:solidFill>
                            <a:schemeClr val="dk1"/>
                          </a:solidFill>
                          <a:latin typeface="+mn-lt"/>
                          <a:ea typeface="+mn-ea"/>
                          <a:cs typeface="+mn-cs"/>
                        </a:rPr>
                        <a:t>Broni</a:t>
                      </a:r>
                      <a:r>
                        <a:rPr lang="en-US" sz="1600" kern="1200" dirty="0" smtClean="0">
                          <a:solidFill>
                            <a:schemeClr val="dk1"/>
                          </a:solidFill>
                          <a:latin typeface="+mn-lt"/>
                          <a:ea typeface="+mn-ea"/>
                          <a:cs typeface="+mn-cs"/>
                        </a:rPr>
                        <a:t>, 2012,Asim (2013) Edwin (1993). </a:t>
                      </a:r>
                      <a:endParaRPr lang="en-US" sz="1600" dirty="0"/>
                    </a:p>
                  </a:txBody>
                  <a:tcPr/>
                </a:tc>
                <a:tc>
                  <a:txBody>
                    <a:bodyPr/>
                    <a:lstStyle/>
                    <a:p>
                      <a:r>
                        <a:rPr lang="en-US" sz="1600" dirty="0" smtClean="0"/>
                        <a:t>Discussed extrinsic and intrinsic motivation. Motivation</a:t>
                      </a:r>
                      <a:r>
                        <a:rPr lang="en-US" sz="1600" baseline="0" dirty="0" smtClean="0"/>
                        <a:t> improves level of efficiency and helps achieve broader goals.</a:t>
                      </a:r>
                    </a:p>
                    <a:p>
                      <a:r>
                        <a:rPr lang="en-US" sz="1600" baseline="0" dirty="0" smtClean="0"/>
                        <a:t>Empirical showed rewards are most significant motivating factors</a:t>
                      </a:r>
                      <a:endParaRPr lang="en-US" sz="1600" dirty="0"/>
                    </a:p>
                  </a:txBody>
                  <a:tcPr/>
                </a:tc>
              </a:tr>
              <a:tr h="1198367">
                <a:tc>
                  <a:txBody>
                    <a:bodyPr/>
                    <a:lstStyle/>
                    <a:p>
                      <a:r>
                        <a:rPr lang="en-US" b="1" dirty="0" smtClean="0"/>
                        <a:t>JOB</a:t>
                      </a:r>
                      <a:r>
                        <a:rPr lang="en-US" b="1" baseline="0" dirty="0" smtClean="0"/>
                        <a:t> PERFORMANCE</a:t>
                      </a:r>
                      <a:endParaRPr lang="en-US" b="1" dirty="0"/>
                    </a:p>
                  </a:txBody>
                  <a:tcPr/>
                </a:tc>
                <a:tc>
                  <a:txBody>
                    <a:bodyPr/>
                    <a:lstStyle/>
                    <a:p>
                      <a:r>
                        <a:rPr lang="en-US" sz="1600" kern="1200" dirty="0" smtClean="0">
                          <a:solidFill>
                            <a:schemeClr val="dk1"/>
                          </a:solidFill>
                          <a:latin typeface="+mn-lt"/>
                          <a:ea typeface="+mn-ea"/>
                          <a:cs typeface="+mn-cs"/>
                        </a:rPr>
                        <a:t>Bentzen (2009),</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Sturm (2009),</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Agnani and Aray (2009), Asteriou and Kavetsos (2006),</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Vetter and Wingender (1995)</a:t>
                      </a:r>
                      <a:endParaRPr lang="en-US" sz="1600" dirty="0"/>
                    </a:p>
                  </a:txBody>
                  <a:tcPr/>
                </a:tc>
                <a:tc>
                  <a:txBody>
                    <a:bodyPr/>
                    <a:lstStyle/>
                    <a:p>
                      <a:r>
                        <a:rPr lang="en-US" sz="1600" dirty="0" smtClean="0"/>
                        <a:t>Significant</a:t>
                      </a:r>
                      <a:r>
                        <a:rPr lang="en-US" sz="1600" baseline="0" dirty="0" smtClean="0"/>
                        <a:t> and effected by environmental factors</a:t>
                      </a:r>
                      <a:r>
                        <a:rPr lang="en-US" sz="1600" dirty="0" smtClean="0"/>
                        <a:t>. One powerful predictor to</a:t>
                      </a:r>
                      <a:r>
                        <a:rPr lang="en-US" sz="1600" baseline="0" dirty="0" smtClean="0"/>
                        <a:t> understand the cause of its negative or lower occurrence.</a:t>
                      </a:r>
                      <a:r>
                        <a:rPr lang="en-US" sz="1600" dirty="0" smtClean="0"/>
                        <a:t> </a:t>
                      </a:r>
                      <a:endParaRPr lang="en-US" sz="1600" dirty="0"/>
                    </a:p>
                  </a:txBody>
                  <a:tcPr/>
                </a:tc>
              </a:tr>
            </a:tbl>
          </a:graphicData>
        </a:graphic>
      </p:graphicFrame>
    </p:spTree>
    <p:extLst>
      <p:ext uri="{BB962C8B-B14F-4D97-AF65-F5344CB8AC3E}">
        <p14:creationId xmlns="" xmlns:p14="http://schemas.microsoft.com/office/powerpoint/2010/main" val="7657476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
            <a:ext cx="10515600" cy="600500"/>
          </a:xfrm>
        </p:spPr>
        <p:txBody>
          <a:bodyPr>
            <a:normAutofit/>
          </a:bodyPr>
          <a:lstStyle/>
          <a:p>
            <a:pPr algn="ctr"/>
            <a:r>
              <a:rPr lang="en-US" b="1" u="sng" dirty="0"/>
              <a:t>L</a:t>
            </a:r>
            <a:r>
              <a:rPr lang="en-US" b="1" u="sng" dirty="0" smtClean="0"/>
              <a:t>ITERATURE</a:t>
            </a:r>
            <a:endParaRPr lang="en-US" b="1" u="sng"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2607986811"/>
              </p:ext>
            </p:extLst>
          </p:nvPr>
        </p:nvGraphicFramePr>
        <p:xfrm>
          <a:off x="0" y="693378"/>
          <a:ext cx="12192000" cy="4966458"/>
        </p:xfrm>
        <a:graphic>
          <a:graphicData uri="http://schemas.openxmlformats.org/drawingml/2006/table">
            <a:tbl>
              <a:tblPr firstRow="1" bandRow="1">
                <a:tableStyleId>{5C22544A-7EE6-4342-B048-85BDC9FD1C3A}</a:tableStyleId>
              </a:tblPr>
              <a:tblGrid>
                <a:gridCol w="2540000"/>
                <a:gridCol w="5588000"/>
                <a:gridCol w="4064000"/>
              </a:tblGrid>
              <a:tr h="1127036">
                <a:tc>
                  <a:txBody>
                    <a:bodyPr/>
                    <a:lstStyle/>
                    <a:p>
                      <a:r>
                        <a:rPr lang="en-US" dirty="0" smtClean="0"/>
                        <a:t>RELATIONSHIP</a:t>
                      </a:r>
                      <a:endParaRPr lang="en-US" dirty="0"/>
                    </a:p>
                  </a:txBody>
                  <a:tcPr>
                    <a:solidFill>
                      <a:srgbClr val="002060"/>
                    </a:solidFill>
                  </a:tcPr>
                </a:tc>
                <a:tc>
                  <a:txBody>
                    <a:bodyPr/>
                    <a:lstStyle/>
                    <a:p>
                      <a:r>
                        <a:rPr lang="en-US" dirty="0" smtClean="0"/>
                        <a:t>LITERATURE</a:t>
                      </a:r>
                      <a:endParaRPr lang="en-US" dirty="0"/>
                    </a:p>
                  </a:txBody>
                  <a:tcPr>
                    <a:solidFill>
                      <a:srgbClr val="002060"/>
                    </a:solidFill>
                  </a:tcPr>
                </a:tc>
                <a:tc>
                  <a:txBody>
                    <a:bodyPr/>
                    <a:lstStyle/>
                    <a:p>
                      <a:r>
                        <a:rPr lang="en-US" dirty="0" smtClean="0"/>
                        <a:t>FINDINGS</a:t>
                      </a:r>
                      <a:endParaRPr lang="en-US" dirty="0"/>
                    </a:p>
                  </a:txBody>
                  <a:tcPr>
                    <a:solidFill>
                      <a:srgbClr val="002060"/>
                    </a:solidFill>
                  </a:tcPr>
                </a:tc>
              </a:tr>
              <a:tr h="2281545">
                <a:tc>
                  <a:txBody>
                    <a:bodyPr/>
                    <a:lstStyle/>
                    <a:p>
                      <a:r>
                        <a:rPr lang="en-US" sz="1800" b="1" kern="1200" dirty="0" smtClean="0">
                          <a:solidFill>
                            <a:schemeClr val="dk1"/>
                          </a:solidFill>
                          <a:latin typeface="+mn-lt"/>
                          <a:ea typeface="+mn-ea"/>
                          <a:cs typeface="+mn-cs"/>
                        </a:rPr>
                        <a:t>Commitment </a:t>
                      </a:r>
                      <a:endParaRPr lang="en-US" b="1" dirty="0"/>
                    </a:p>
                  </a:txBody>
                  <a:tcPr/>
                </a:tc>
                <a:tc>
                  <a:txBody>
                    <a:bodyPr/>
                    <a:lstStyle/>
                    <a:p>
                      <a:r>
                        <a:rPr lang="en-US" sz="1800" kern="1200" dirty="0" smtClean="0">
                          <a:solidFill>
                            <a:schemeClr val="dk1"/>
                          </a:solidFill>
                          <a:latin typeface="+mn-lt"/>
                          <a:ea typeface="+mn-ea"/>
                          <a:cs typeface="+mn-cs"/>
                        </a:rPr>
                        <a:t>(</a:t>
                      </a:r>
                      <a:r>
                        <a:rPr lang="en-US" sz="1800" kern="1200" dirty="0" err="1" smtClean="0">
                          <a:solidFill>
                            <a:schemeClr val="dk1"/>
                          </a:solidFill>
                          <a:latin typeface="+mn-lt"/>
                          <a:ea typeface="+mn-ea"/>
                          <a:cs typeface="+mn-cs"/>
                        </a:rPr>
                        <a:t>Ismail,</a:t>
                      </a:r>
                      <a:r>
                        <a:rPr lang="en-US" sz="1800" i="1" kern="1200" dirty="0" err="1" smtClean="0">
                          <a:solidFill>
                            <a:schemeClr val="dk1"/>
                          </a:solidFill>
                          <a:latin typeface="+mn-lt"/>
                          <a:ea typeface="+mn-ea"/>
                          <a:cs typeface="+mn-cs"/>
                        </a:rPr>
                        <a:t>et</a:t>
                      </a:r>
                      <a:r>
                        <a:rPr lang="en-US" sz="1800" i="1" kern="1200" dirty="0" smtClean="0">
                          <a:solidFill>
                            <a:schemeClr val="dk1"/>
                          </a:solidFill>
                          <a:latin typeface="+mn-lt"/>
                          <a:ea typeface="+mn-ea"/>
                          <a:cs typeface="+mn-cs"/>
                        </a:rPr>
                        <a:t> al</a:t>
                      </a:r>
                      <a:r>
                        <a:rPr lang="en-US" sz="1800" kern="1200" dirty="0" smtClean="0">
                          <a:solidFill>
                            <a:schemeClr val="dk1"/>
                          </a:solidFill>
                          <a:latin typeface="+mn-lt"/>
                          <a:ea typeface="+mn-ea"/>
                          <a:cs typeface="+mn-cs"/>
                        </a:rPr>
                        <a:t>; 2011) (Alexandra, </a:t>
                      </a:r>
                      <a:r>
                        <a:rPr lang="en-US" sz="1800" i="1" kern="1200" dirty="0" smtClean="0">
                          <a:solidFill>
                            <a:schemeClr val="dk1"/>
                          </a:solidFill>
                          <a:latin typeface="+mn-lt"/>
                          <a:ea typeface="+mn-ea"/>
                          <a:cs typeface="+mn-cs"/>
                        </a:rPr>
                        <a:t>et al</a:t>
                      </a:r>
                      <a:r>
                        <a:rPr lang="en-US" sz="1800" kern="1200" dirty="0" smtClean="0">
                          <a:solidFill>
                            <a:schemeClr val="dk1"/>
                          </a:solidFill>
                          <a:latin typeface="+mn-lt"/>
                          <a:ea typeface="+mn-ea"/>
                          <a:cs typeface="+mn-cs"/>
                        </a:rPr>
                        <a:t> ;2010) </a:t>
                      </a:r>
                      <a:r>
                        <a:rPr lang="en-US" sz="1800" kern="1200" dirty="0" err="1" smtClean="0">
                          <a:solidFill>
                            <a:schemeClr val="dk1"/>
                          </a:solidFill>
                          <a:latin typeface="+mn-lt"/>
                          <a:ea typeface="+mn-ea"/>
                          <a:cs typeface="+mn-cs"/>
                        </a:rPr>
                        <a:t>Porter,</a:t>
                      </a:r>
                      <a:r>
                        <a:rPr lang="en-US" sz="1800" i="1" kern="1200" dirty="0" err="1" smtClean="0">
                          <a:solidFill>
                            <a:schemeClr val="dk1"/>
                          </a:solidFill>
                          <a:latin typeface="+mn-lt"/>
                          <a:ea typeface="+mn-ea"/>
                          <a:cs typeface="+mn-cs"/>
                        </a:rPr>
                        <a:t>et</a:t>
                      </a:r>
                      <a:r>
                        <a:rPr lang="en-US" sz="1800" i="1" kern="1200" dirty="0" smtClean="0">
                          <a:solidFill>
                            <a:schemeClr val="dk1"/>
                          </a:solidFill>
                          <a:latin typeface="+mn-lt"/>
                          <a:ea typeface="+mn-ea"/>
                          <a:cs typeface="+mn-cs"/>
                        </a:rPr>
                        <a:t> al</a:t>
                      </a:r>
                      <a:r>
                        <a:rPr lang="en-US" sz="1800" kern="1200" dirty="0" smtClean="0">
                          <a:solidFill>
                            <a:schemeClr val="dk1"/>
                          </a:solidFill>
                          <a:latin typeface="+mn-lt"/>
                          <a:ea typeface="+mn-ea"/>
                          <a:cs typeface="+mn-cs"/>
                        </a:rPr>
                        <a:t>: 1974) </a:t>
                      </a:r>
                      <a:endParaRPr lang="en-US" dirty="0"/>
                    </a:p>
                  </a:txBody>
                  <a:tcPr/>
                </a:tc>
                <a:tc>
                  <a:txBody>
                    <a:bodyPr/>
                    <a:lstStyle/>
                    <a:p>
                      <a:r>
                        <a:rPr lang="en-US" sz="1800" kern="1200" dirty="0" smtClean="0">
                          <a:solidFill>
                            <a:schemeClr val="dk1"/>
                          </a:solidFill>
                          <a:latin typeface="+mn-lt"/>
                          <a:ea typeface="+mn-ea"/>
                          <a:cs typeface="+mn-cs"/>
                        </a:rPr>
                        <a:t>Found that commitment is basically a will to align the goal of the individual with that of the organization. </a:t>
                      </a:r>
                      <a:r>
                        <a:rPr lang="en-US" baseline="0" dirty="0" smtClean="0"/>
                        <a:t>researchers </a:t>
                      </a:r>
                      <a:r>
                        <a:rPr lang="en-US" sz="1800" kern="1200" dirty="0" smtClean="0">
                          <a:solidFill>
                            <a:schemeClr val="dk1"/>
                          </a:solidFill>
                          <a:latin typeface="+mn-lt"/>
                          <a:ea typeface="+mn-ea"/>
                          <a:cs typeface="+mn-cs"/>
                        </a:rPr>
                        <a:t>found</a:t>
                      </a:r>
                      <a:r>
                        <a:rPr lang="en-US" sz="1800" kern="1200" baseline="0" dirty="0" smtClean="0">
                          <a:solidFill>
                            <a:schemeClr val="dk1"/>
                          </a:solidFill>
                          <a:latin typeface="+mn-lt"/>
                          <a:ea typeface="+mn-ea"/>
                          <a:cs typeface="+mn-cs"/>
                        </a:rPr>
                        <a:t> </a:t>
                      </a:r>
                      <a:r>
                        <a:rPr lang="en-US" sz="1800" kern="1200" dirty="0" smtClean="0">
                          <a:solidFill>
                            <a:schemeClr val="dk1"/>
                          </a:solidFill>
                          <a:latin typeface="+mn-lt"/>
                          <a:ea typeface="+mn-ea"/>
                          <a:cs typeface="+mn-cs"/>
                        </a:rPr>
                        <a:t>that commitment is a key for meeting the challenges. </a:t>
                      </a:r>
                      <a:endParaRPr lang="en-US" dirty="0"/>
                    </a:p>
                  </a:txBody>
                  <a:tcPr/>
                </a:tc>
              </a:tr>
              <a:tr h="1557877">
                <a:tc>
                  <a:txBody>
                    <a:bodyPr/>
                    <a:lstStyle/>
                    <a:p>
                      <a:r>
                        <a:rPr lang="en-US" sz="1800" b="1" kern="1200" dirty="0" smtClean="0">
                          <a:solidFill>
                            <a:schemeClr val="dk1"/>
                          </a:solidFill>
                          <a:latin typeface="+mn-lt"/>
                          <a:ea typeface="+mn-ea"/>
                          <a:cs typeface="+mn-cs"/>
                        </a:rPr>
                        <a:t>Task Performance </a:t>
                      </a:r>
                      <a:endParaRPr lang="en-US" sz="1800" b="1" kern="1200" dirty="0">
                        <a:solidFill>
                          <a:schemeClr val="dk1"/>
                        </a:solidFill>
                        <a:latin typeface="+mn-lt"/>
                        <a:ea typeface="+mn-ea"/>
                        <a:cs typeface="+mn-cs"/>
                      </a:endParaRPr>
                    </a:p>
                  </a:txBody>
                  <a:tcPr/>
                </a:tc>
                <a:tc>
                  <a:txBody>
                    <a:bodyPr/>
                    <a:lstStyle/>
                    <a:p>
                      <a:r>
                        <a:rPr lang="en-US" sz="1800" kern="1200" dirty="0" err="1" smtClean="0">
                          <a:solidFill>
                            <a:schemeClr val="dk1"/>
                          </a:solidFill>
                          <a:effectLst/>
                          <a:latin typeface="+mn-lt"/>
                          <a:ea typeface="+mn-ea"/>
                          <a:cs typeface="+mn-cs"/>
                        </a:rPr>
                        <a:t>Yau</a:t>
                      </a:r>
                      <a:r>
                        <a:rPr lang="en-US" sz="1800" kern="1200" dirty="0" smtClean="0">
                          <a:solidFill>
                            <a:schemeClr val="dk1"/>
                          </a:solidFill>
                          <a:effectLst/>
                          <a:latin typeface="+mn-lt"/>
                          <a:ea typeface="+mn-ea"/>
                          <a:cs typeface="+mn-cs"/>
                        </a:rPr>
                        <a:t> et al. 2012, Martins et al. (2010), Davis and Humphrey (2012a,b), </a:t>
                      </a:r>
                      <a:r>
                        <a:rPr lang="en-US" sz="1800" kern="1200" dirty="0" err="1" smtClean="0">
                          <a:solidFill>
                            <a:schemeClr val="dk1"/>
                          </a:solidFill>
                          <a:effectLst/>
                          <a:latin typeface="+mn-lt"/>
                          <a:ea typeface="+mn-ea"/>
                          <a:cs typeface="+mn-cs"/>
                        </a:rPr>
                        <a:t>Mikolajczak</a:t>
                      </a:r>
                      <a:r>
                        <a:rPr lang="en-US" sz="1800" kern="1200" dirty="0" smtClean="0">
                          <a:solidFill>
                            <a:schemeClr val="dk1"/>
                          </a:solidFill>
                          <a:effectLst/>
                          <a:latin typeface="+mn-lt"/>
                          <a:ea typeface="+mn-ea"/>
                          <a:cs typeface="+mn-cs"/>
                        </a:rPr>
                        <a:t> et al. (2007),</a:t>
                      </a:r>
                      <a:r>
                        <a:rPr lang="en-US" sz="1800" kern="1200" baseline="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Landa</a:t>
                      </a:r>
                      <a:r>
                        <a:rPr lang="en-US" sz="1800" kern="1200" dirty="0" smtClean="0">
                          <a:solidFill>
                            <a:schemeClr val="dk1"/>
                          </a:solidFill>
                          <a:effectLst/>
                          <a:latin typeface="+mn-lt"/>
                          <a:ea typeface="+mn-ea"/>
                          <a:cs typeface="+mn-cs"/>
                        </a:rPr>
                        <a:t> et al., (2008), Mayer and </a:t>
                      </a:r>
                      <a:r>
                        <a:rPr lang="en-US" sz="1800" kern="1200" dirty="0" err="1" smtClean="0">
                          <a:solidFill>
                            <a:schemeClr val="dk1"/>
                          </a:solidFill>
                          <a:effectLst/>
                          <a:latin typeface="+mn-lt"/>
                          <a:ea typeface="+mn-ea"/>
                          <a:cs typeface="+mn-cs"/>
                        </a:rPr>
                        <a:t>Salovey</a:t>
                      </a:r>
                      <a:r>
                        <a:rPr lang="en-US" sz="1800" kern="1200" dirty="0" smtClean="0">
                          <a:solidFill>
                            <a:schemeClr val="dk1"/>
                          </a:solidFill>
                          <a:effectLst/>
                          <a:latin typeface="+mn-lt"/>
                          <a:ea typeface="+mn-ea"/>
                          <a:cs typeface="+mn-cs"/>
                        </a:rPr>
                        <a:t> (1997) </a:t>
                      </a:r>
                      <a:endParaRPr lang="en-US" dirty="0"/>
                    </a:p>
                  </a:txBody>
                  <a:tcPr/>
                </a:tc>
                <a:tc>
                  <a:txBody>
                    <a:bodyPr/>
                    <a:lstStyle/>
                    <a:p>
                      <a:r>
                        <a:rPr lang="en-US" sz="1800" kern="1200" dirty="0" smtClean="0">
                          <a:solidFill>
                            <a:schemeClr val="dk1"/>
                          </a:solidFill>
                          <a:latin typeface="+mn-lt"/>
                          <a:ea typeface="+mn-ea"/>
                          <a:cs typeface="+mn-cs"/>
                        </a:rPr>
                        <a:t>The direct impact of Perceived Organizational Support (POS) and Perceived Supervisor Support (PSS) was seen on the task performance of employees. </a:t>
                      </a:r>
                      <a:endParaRPr lang="en-US" dirty="0"/>
                    </a:p>
                  </a:txBody>
                  <a:tcPr/>
                </a:tc>
              </a:tr>
            </a:tbl>
          </a:graphicData>
        </a:graphic>
      </p:graphicFrame>
    </p:spTree>
    <p:extLst>
      <p:ext uri="{BB962C8B-B14F-4D97-AF65-F5344CB8AC3E}">
        <p14:creationId xmlns="" xmlns:p14="http://schemas.microsoft.com/office/powerpoint/2010/main" val="7657476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220686" y="1733797"/>
            <a:ext cx="8051469" cy="3443845"/>
          </a:xfrm>
          <a:prstGeom prst="rect">
            <a:avLst/>
          </a:prstGeom>
          <a:noFill/>
          <a:ln w="9525">
            <a:noFill/>
            <a:miter lim="800000"/>
            <a:headEnd/>
            <a:tailEnd/>
          </a:ln>
        </p:spPr>
      </p:pic>
      <p:sp>
        <p:nvSpPr>
          <p:cNvPr id="3" name="TextBox 2"/>
          <p:cNvSpPr txBox="1"/>
          <p:nvPr/>
        </p:nvSpPr>
        <p:spPr>
          <a:xfrm>
            <a:off x="2208810" y="605642"/>
            <a:ext cx="8051471" cy="584775"/>
          </a:xfrm>
          <a:prstGeom prst="rect">
            <a:avLst/>
          </a:prstGeom>
          <a:noFill/>
        </p:spPr>
        <p:txBody>
          <a:bodyPr wrap="square" rtlCol="0">
            <a:spAutoFit/>
          </a:bodyPr>
          <a:lstStyle/>
          <a:p>
            <a:pPr algn="ctr"/>
            <a:r>
              <a:rPr lang="en-US" sz="3200" dirty="0" smtClean="0"/>
              <a:t>Theoretical Framework</a:t>
            </a:r>
            <a:endParaRPr lang="en-US" sz="3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HYPOTHESIS STATMENTS</a:t>
            </a:r>
            <a:endParaRPr lang="en-US" b="1" u="sng" dirty="0"/>
          </a:p>
        </p:txBody>
      </p:sp>
      <p:sp>
        <p:nvSpPr>
          <p:cNvPr id="3" name="Content Placeholder 2"/>
          <p:cNvSpPr>
            <a:spLocks noGrp="1"/>
          </p:cNvSpPr>
          <p:nvPr>
            <p:ph idx="1"/>
          </p:nvPr>
        </p:nvSpPr>
        <p:spPr/>
        <p:txBody>
          <a:bodyPr>
            <a:normAutofit fontScale="62500" lnSpcReduction="20000"/>
          </a:bodyPr>
          <a:lstStyle/>
          <a:p>
            <a:r>
              <a:rPr lang="en-US" dirty="0" smtClean="0"/>
              <a:t>H1: Perceived Organizational support tends to affect the employees job performance positively and significantly </a:t>
            </a:r>
          </a:p>
          <a:p>
            <a:r>
              <a:rPr lang="en-US" dirty="0" smtClean="0"/>
              <a:t>H1a: POS significantly and positively affect the employees’ level of commitment</a:t>
            </a:r>
          </a:p>
          <a:p>
            <a:r>
              <a:rPr lang="en-US" dirty="0" smtClean="0"/>
              <a:t>H1b: POS significantly and positively affect the level of task performance  </a:t>
            </a:r>
          </a:p>
          <a:p>
            <a:r>
              <a:rPr lang="en-US" dirty="0" smtClean="0"/>
              <a:t> </a:t>
            </a:r>
          </a:p>
          <a:p>
            <a:r>
              <a:rPr lang="en-US" dirty="0" smtClean="0"/>
              <a:t>H2: Organizational Culture affects employee job performance positively and significantly </a:t>
            </a:r>
          </a:p>
          <a:p>
            <a:r>
              <a:rPr lang="en-US" dirty="0" smtClean="0"/>
              <a:t>H2a: Organizational Culture affects employee commitment positively and significantly</a:t>
            </a:r>
          </a:p>
          <a:p>
            <a:r>
              <a:rPr lang="en-US" dirty="0" smtClean="0"/>
              <a:t>H2b: Organizational Culture affects employee’s task performance positively and significantly</a:t>
            </a:r>
          </a:p>
          <a:p>
            <a:r>
              <a:rPr lang="en-US" dirty="0" smtClean="0"/>
              <a:t> </a:t>
            </a:r>
          </a:p>
          <a:p>
            <a:r>
              <a:rPr lang="en-US" dirty="0" smtClean="0"/>
              <a:t>H3: Motivational Strategy affects employee job performance positively and significantly</a:t>
            </a:r>
          </a:p>
          <a:p>
            <a:r>
              <a:rPr lang="en-US" dirty="0" smtClean="0"/>
              <a:t>H3a: Motivational Strategy affects employee commitment positively and significantly</a:t>
            </a:r>
          </a:p>
          <a:p>
            <a:r>
              <a:rPr lang="en-US" dirty="0" smtClean="0"/>
              <a:t>H3b: Motivational Strategy affects employee’s task performance positively and significantly</a:t>
            </a:r>
          </a:p>
          <a:p>
            <a:pPr marL="0" indent="0">
              <a:buNone/>
            </a:pPr>
            <a:endParaRPr lang="en-US" dirty="0"/>
          </a:p>
        </p:txBody>
      </p:sp>
    </p:spTree>
    <p:extLst>
      <p:ext uri="{BB962C8B-B14F-4D97-AF65-F5344CB8AC3E}">
        <p14:creationId xmlns="" xmlns:p14="http://schemas.microsoft.com/office/powerpoint/2010/main" val="28721628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898358"/>
          </a:xfrm>
        </p:spPr>
        <p:txBody>
          <a:bodyPr>
            <a:normAutofit/>
          </a:bodyPr>
          <a:lstStyle/>
          <a:p>
            <a:pPr algn="ctr"/>
            <a:r>
              <a:rPr lang="en-US" b="1" u="sng" dirty="0" smtClean="0"/>
              <a:t>DATA AND METHODOLOGY</a:t>
            </a:r>
            <a:endParaRPr lang="en-US" b="1" u="sng" dirty="0"/>
          </a:p>
        </p:txBody>
      </p:sp>
      <p:graphicFrame>
        <p:nvGraphicFramePr>
          <p:cNvPr id="4" name="Content Placeholder 4"/>
          <p:cNvGraphicFramePr>
            <a:graphicFrameLocks noGrp="1"/>
          </p:cNvGraphicFramePr>
          <p:nvPr>
            <p:ph idx="1"/>
            <p:extLst>
              <p:ext uri="{D42A27DB-BD31-4B8C-83A1-F6EECF244321}">
                <p14:modId xmlns="" xmlns:p14="http://schemas.microsoft.com/office/powerpoint/2010/main" val="2831057314"/>
              </p:ext>
            </p:extLst>
          </p:nvPr>
        </p:nvGraphicFramePr>
        <p:xfrm>
          <a:off x="-2" y="737938"/>
          <a:ext cx="12192001" cy="6147517"/>
        </p:xfrm>
        <a:graphic>
          <a:graphicData uri="http://schemas.openxmlformats.org/drawingml/2006/table">
            <a:tbl>
              <a:tblPr firstRow="1" firstCol="1" bandRow="1">
                <a:tableStyleId>{5C22544A-7EE6-4342-B048-85BDC9FD1C3A}</a:tableStyleId>
              </a:tblPr>
              <a:tblGrid>
                <a:gridCol w="4144070"/>
                <a:gridCol w="8047931"/>
              </a:tblGrid>
              <a:tr h="363896">
                <a:tc>
                  <a:txBody>
                    <a:bodyPr/>
                    <a:lstStyle/>
                    <a:p>
                      <a:pPr marL="0" marR="0" algn="ctr">
                        <a:lnSpc>
                          <a:spcPct val="107000"/>
                        </a:lnSpc>
                        <a:spcBef>
                          <a:spcPts val="0"/>
                        </a:spcBef>
                        <a:spcAft>
                          <a:spcPts val="0"/>
                        </a:spcAft>
                      </a:pPr>
                      <a:r>
                        <a:rPr lang="en-GB" sz="2400" dirty="0">
                          <a:effectLst/>
                          <a:latin typeface="Euphemia" panose="020B0503040102020104" pitchFamily="34" charset="0"/>
                        </a:rPr>
                        <a:t>Variable</a:t>
                      </a:r>
                      <a:endParaRPr lang="en-US" sz="2400" dirty="0">
                        <a:effectLst/>
                        <a:latin typeface="Euphemia" panose="020B0503040102020104" pitchFamily="34" charset="0"/>
                        <a:ea typeface="Calibri" panose="020F0502020204030204" pitchFamily="34" charset="0"/>
                        <a:cs typeface="Times New Roman" panose="02020603050405020304" pitchFamily="18" charset="0"/>
                      </a:endParaRPr>
                    </a:p>
                  </a:txBody>
                  <a:tcPr marL="60705" marR="60705" marT="0" marB="0" anchor="ctr">
                    <a:solidFill>
                      <a:srgbClr val="002060"/>
                    </a:solidFill>
                  </a:tcPr>
                </a:tc>
                <a:tc>
                  <a:txBody>
                    <a:bodyPr/>
                    <a:lstStyle/>
                    <a:p>
                      <a:pPr marL="0" marR="0" algn="ctr">
                        <a:lnSpc>
                          <a:spcPct val="107000"/>
                        </a:lnSpc>
                        <a:spcBef>
                          <a:spcPts val="0"/>
                        </a:spcBef>
                        <a:spcAft>
                          <a:spcPts val="0"/>
                        </a:spcAft>
                      </a:pPr>
                      <a:r>
                        <a:rPr lang="en-GB" sz="2400" dirty="0">
                          <a:effectLst/>
                          <a:latin typeface="Euphemia" panose="020B0503040102020104" pitchFamily="34" charset="0"/>
                        </a:rPr>
                        <a:t>Description</a:t>
                      </a:r>
                      <a:endParaRPr lang="en-US" sz="2400" dirty="0">
                        <a:effectLst/>
                        <a:latin typeface="Euphemia" panose="020B0503040102020104" pitchFamily="34" charset="0"/>
                        <a:ea typeface="Calibri" panose="020F0502020204030204" pitchFamily="34" charset="0"/>
                        <a:cs typeface="Times New Roman" panose="02020603050405020304" pitchFamily="18" charset="0"/>
                      </a:endParaRPr>
                    </a:p>
                  </a:txBody>
                  <a:tcPr marL="60705" marR="60705" marT="0" marB="0" anchor="ctr">
                    <a:solidFill>
                      <a:srgbClr val="002060"/>
                    </a:solidFill>
                  </a:tcPr>
                </a:tc>
              </a:tr>
              <a:tr h="884587">
                <a:tc>
                  <a:txBody>
                    <a:bodyPr/>
                    <a:lstStyle/>
                    <a:p>
                      <a:pPr marL="0" marR="0" algn="ctr">
                        <a:lnSpc>
                          <a:spcPct val="107000"/>
                        </a:lnSpc>
                        <a:spcBef>
                          <a:spcPts val="0"/>
                        </a:spcBef>
                        <a:spcAft>
                          <a:spcPts val="0"/>
                        </a:spcAft>
                      </a:pPr>
                      <a:r>
                        <a:rPr lang="en-US" sz="1800" b="1" kern="1200" dirty="0" smtClean="0">
                          <a:solidFill>
                            <a:schemeClr val="lt1"/>
                          </a:solidFill>
                          <a:effectLst/>
                          <a:latin typeface="+mn-lt"/>
                          <a:ea typeface="+mn-ea"/>
                          <a:cs typeface="+mn-cs"/>
                        </a:rPr>
                        <a:t>Unit of Analysis</a:t>
                      </a:r>
                      <a:endParaRPr lang="en-US" sz="1600" dirty="0">
                        <a:effectLst/>
                        <a:latin typeface="Euphemia" panose="020B0503040102020104" pitchFamily="34" charset="0"/>
                        <a:ea typeface="Calibri" panose="020F0502020204030204" pitchFamily="34" charset="0"/>
                        <a:cs typeface="Times New Roman" panose="02020603050405020304" pitchFamily="18" charset="0"/>
                      </a:endParaRPr>
                    </a:p>
                  </a:txBody>
                  <a:tcPr marL="60705" marR="60705" marT="0" marB="0" anchor="ctr">
                    <a:solidFill>
                      <a:srgbClr val="002060"/>
                    </a:solidFill>
                  </a:tcPr>
                </a:tc>
                <a:tc>
                  <a:txBody>
                    <a:bodyPr/>
                    <a:lstStyle/>
                    <a:p>
                      <a:pPr marL="342900" marR="0" lvl="0" indent="-342900">
                        <a:spcBef>
                          <a:spcPts val="0"/>
                        </a:spcBef>
                        <a:spcAft>
                          <a:spcPts val="0"/>
                        </a:spcAft>
                        <a:buFont typeface="Symbol" panose="05050102010706020507" pitchFamily="18" charset="2"/>
                        <a:buChar char=""/>
                      </a:pPr>
                      <a:r>
                        <a:rPr lang="en-US" sz="1200" dirty="0" smtClean="0">
                          <a:effectLst/>
                          <a:latin typeface="Euphemia" panose="020B0503040102020104" pitchFamily="34" charset="0"/>
                          <a:cs typeface="Times New Roman" panose="02020603050405020304" pitchFamily="18" charset="0"/>
                        </a:rPr>
                        <a:t>Individual</a:t>
                      </a:r>
                      <a:r>
                        <a:rPr lang="en-US" sz="1200" baseline="0" dirty="0" smtClean="0">
                          <a:effectLst/>
                          <a:latin typeface="Euphemia" panose="020B0503040102020104" pitchFamily="34" charset="0"/>
                          <a:cs typeface="Times New Roman" panose="02020603050405020304" pitchFamily="18" charset="0"/>
                        </a:rPr>
                        <a:t> Level</a:t>
                      </a:r>
                      <a:endParaRPr lang="en-US" sz="1200" dirty="0">
                        <a:effectLst/>
                        <a:latin typeface="Euphemia" panose="020B0503040102020104" pitchFamily="34" charset="0"/>
                        <a:cs typeface="Times New Roman" panose="02020603050405020304" pitchFamily="18" charset="0"/>
                      </a:endParaRPr>
                    </a:p>
                  </a:txBody>
                  <a:tcPr marL="60705" marR="60705" marT="0" marB="0" anchor="ctr"/>
                </a:tc>
              </a:tr>
              <a:tr h="896677">
                <a:tc>
                  <a:txBody>
                    <a:bodyPr/>
                    <a:lstStyle/>
                    <a:p>
                      <a:pPr marL="0" marR="0" algn="ctr">
                        <a:lnSpc>
                          <a:spcPct val="107000"/>
                        </a:lnSpc>
                        <a:spcBef>
                          <a:spcPts val="0"/>
                        </a:spcBef>
                        <a:spcAft>
                          <a:spcPts val="0"/>
                        </a:spcAft>
                      </a:pPr>
                      <a:r>
                        <a:rPr lang="en-US" sz="1800" b="1" kern="1200" dirty="0" smtClean="0">
                          <a:solidFill>
                            <a:schemeClr val="lt1"/>
                          </a:solidFill>
                          <a:effectLst/>
                          <a:latin typeface="+mn-lt"/>
                          <a:ea typeface="+mn-ea"/>
                          <a:cs typeface="+mn-cs"/>
                        </a:rPr>
                        <a:t>Time Horizon</a:t>
                      </a:r>
                      <a:endParaRPr lang="en-US" sz="1600" dirty="0">
                        <a:effectLst/>
                        <a:latin typeface="Euphemia" panose="020B0503040102020104" pitchFamily="34" charset="0"/>
                        <a:ea typeface="Calibri" panose="020F0502020204030204" pitchFamily="34" charset="0"/>
                        <a:cs typeface="Times New Roman" panose="02020603050405020304" pitchFamily="18" charset="0"/>
                      </a:endParaRPr>
                    </a:p>
                  </a:txBody>
                  <a:tcPr marL="60705" marR="60705" marT="0" marB="0" anchor="ctr">
                    <a:solidFill>
                      <a:srgbClr val="002060"/>
                    </a:solidFill>
                  </a:tcPr>
                </a:tc>
                <a:tc>
                  <a:txBody>
                    <a:bodyPr/>
                    <a:lstStyle/>
                    <a:p>
                      <a:pPr marL="0" marR="0" lvl="0" indent="0">
                        <a:spcBef>
                          <a:spcPts val="0"/>
                        </a:spcBef>
                        <a:spcAft>
                          <a:spcPts val="0"/>
                        </a:spcAft>
                        <a:buFont typeface="Arial" pitchFamily="34" charset="0"/>
                        <a:buChar char="•"/>
                      </a:pPr>
                      <a:r>
                        <a:rPr lang="en-US" sz="1200" dirty="0" smtClean="0">
                          <a:effectLst/>
                          <a:latin typeface="Euphemia" panose="020B0503040102020104" pitchFamily="34" charset="0"/>
                          <a:cs typeface="Times New Roman" panose="02020603050405020304" pitchFamily="18" charset="0"/>
                        </a:rPr>
                        <a:t>Cross</a:t>
                      </a:r>
                      <a:r>
                        <a:rPr lang="en-US" sz="1200" baseline="0" dirty="0" smtClean="0">
                          <a:effectLst/>
                          <a:latin typeface="Euphemia" panose="020B0503040102020104" pitchFamily="34" charset="0"/>
                          <a:cs typeface="Times New Roman" panose="02020603050405020304" pitchFamily="18" charset="0"/>
                        </a:rPr>
                        <a:t> </a:t>
                      </a:r>
                      <a:r>
                        <a:rPr lang="en-US" sz="1200" baseline="0" dirty="0" smtClean="0">
                          <a:effectLst/>
                          <a:latin typeface="Euphemia" panose="020B0503040102020104" pitchFamily="34" charset="0"/>
                          <a:cs typeface="Times New Roman" panose="02020603050405020304" pitchFamily="18" charset="0"/>
                        </a:rPr>
                        <a:t>sectional</a:t>
                      </a:r>
                      <a:endParaRPr lang="en-US" sz="1200" dirty="0">
                        <a:effectLst/>
                        <a:latin typeface="Euphemia" panose="020B0503040102020104" pitchFamily="34" charset="0"/>
                        <a:cs typeface="Times New Roman" panose="02020603050405020304" pitchFamily="18" charset="0"/>
                      </a:endParaRPr>
                    </a:p>
                  </a:txBody>
                  <a:tcPr marL="60705" marR="60705" marT="0" marB="0" anchor="ctr"/>
                </a:tc>
              </a:tr>
              <a:tr h="1764887">
                <a:tc>
                  <a:txBody>
                    <a:bodyPr/>
                    <a:lstStyle/>
                    <a:p>
                      <a:pPr marL="0" marR="0" algn="ctr">
                        <a:lnSpc>
                          <a:spcPct val="107000"/>
                        </a:lnSpc>
                        <a:spcBef>
                          <a:spcPts val="0"/>
                        </a:spcBef>
                        <a:spcAft>
                          <a:spcPts val="0"/>
                        </a:spcAft>
                      </a:pPr>
                      <a:r>
                        <a:rPr lang="en-US" sz="1800" b="1" kern="1200" dirty="0" smtClean="0">
                          <a:solidFill>
                            <a:schemeClr val="lt1"/>
                          </a:solidFill>
                          <a:effectLst/>
                          <a:latin typeface="+mn-lt"/>
                          <a:ea typeface="+mn-ea"/>
                          <a:cs typeface="+mn-cs"/>
                        </a:rPr>
                        <a:t>Population and</a:t>
                      </a:r>
                      <a:r>
                        <a:rPr lang="en-US" sz="1800" b="1" kern="1200" baseline="0" dirty="0" smtClean="0">
                          <a:solidFill>
                            <a:schemeClr val="lt1"/>
                          </a:solidFill>
                          <a:effectLst/>
                          <a:latin typeface="+mn-lt"/>
                          <a:ea typeface="+mn-ea"/>
                          <a:cs typeface="+mn-cs"/>
                        </a:rPr>
                        <a:t> Sampling</a:t>
                      </a:r>
                      <a:endParaRPr lang="en-US" sz="1600" dirty="0">
                        <a:effectLst/>
                        <a:latin typeface="Euphemia" panose="020B0503040102020104" pitchFamily="34" charset="0"/>
                        <a:ea typeface="Calibri" panose="020F0502020204030204" pitchFamily="34" charset="0"/>
                        <a:cs typeface="Times New Roman" panose="02020603050405020304" pitchFamily="18" charset="0"/>
                      </a:endParaRPr>
                    </a:p>
                  </a:txBody>
                  <a:tcPr marL="60705" marR="60705" marT="0" marB="0" anchor="ctr">
                    <a:solidFill>
                      <a:srgbClr val="002060"/>
                    </a:solidFill>
                  </a:tcPr>
                </a:tc>
                <a:tc>
                  <a:txBody>
                    <a:bodyPr/>
                    <a:lstStyle/>
                    <a:p>
                      <a:pPr marL="342900" marR="0" lvl="0" indent="-342900">
                        <a:spcBef>
                          <a:spcPts val="0"/>
                        </a:spcBef>
                        <a:spcAft>
                          <a:spcPts val="0"/>
                        </a:spcAft>
                        <a:buFont typeface="Symbol" panose="05050102010706020507" pitchFamily="18" charset="2"/>
                        <a:buChar char=""/>
                      </a:pPr>
                      <a:r>
                        <a:rPr lang="en-US" sz="1200" dirty="0" smtClean="0">
                          <a:effectLst/>
                          <a:latin typeface="Euphemia" panose="020B0503040102020104" pitchFamily="34" charset="0"/>
                          <a:cs typeface="Times New Roman" panose="02020603050405020304" pitchFamily="18" charset="0"/>
                        </a:rPr>
                        <a:t>Convenient</a:t>
                      </a:r>
                      <a:r>
                        <a:rPr lang="en-US" sz="1200" baseline="0" dirty="0" smtClean="0">
                          <a:effectLst/>
                          <a:latin typeface="Euphemia" panose="020B0503040102020104" pitchFamily="34" charset="0"/>
                          <a:cs typeface="Times New Roman" panose="02020603050405020304" pitchFamily="18" charset="0"/>
                        </a:rPr>
                        <a:t> Sampling technique</a:t>
                      </a:r>
                    </a:p>
                    <a:p>
                      <a:pPr marL="342900" marR="0" lvl="0" indent="-342900">
                        <a:spcBef>
                          <a:spcPts val="0"/>
                        </a:spcBef>
                        <a:spcAft>
                          <a:spcPts val="0"/>
                        </a:spcAft>
                        <a:buFont typeface="Symbol" panose="05050102010706020507" pitchFamily="18" charset="2"/>
                        <a:buChar char=""/>
                      </a:pPr>
                      <a:r>
                        <a:rPr lang="en-US" sz="1200" baseline="0" dirty="0" smtClean="0">
                          <a:effectLst/>
                          <a:latin typeface="Euphemia" panose="020B0503040102020104" pitchFamily="34" charset="0"/>
                          <a:cs typeface="Times New Roman" panose="02020603050405020304" pitchFamily="18" charset="0"/>
                        </a:rPr>
                        <a:t>Telecom Sector</a:t>
                      </a:r>
                    </a:p>
                    <a:p>
                      <a:pPr marL="342900" marR="0" lvl="0" indent="-342900">
                        <a:spcBef>
                          <a:spcPts val="0"/>
                        </a:spcBef>
                        <a:spcAft>
                          <a:spcPts val="0"/>
                        </a:spcAft>
                        <a:buFont typeface="Symbol" panose="05050102010706020507" pitchFamily="18" charset="2"/>
                        <a:buChar char=""/>
                      </a:pPr>
                      <a:r>
                        <a:rPr lang="en-US" sz="1200" baseline="0" dirty="0" smtClean="0">
                          <a:effectLst/>
                          <a:latin typeface="Euphemia" panose="020B0503040102020104" pitchFamily="34" charset="0"/>
                          <a:cs typeface="Times New Roman" panose="02020603050405020304" pitchFamily="18" charset="0"/>
                        </a:rPr>
                        <a:t>Islamabad, and Rawalpindi</a:t>
                      </a:r>
                    </a:p>
                    <a:p>
                      <a:pPr marL="342900" marR="0" lvl="0" indent="-342900">
                        <a:spcBef>
                          <a:spcPts val="0"/>
                        </a:spcBef>
                        <a:spcAft>
                          <a:spcPts val="0"/>
                        </a:spcAft>
                        <a:buFont typeface="Symbol" panose="05050102010706020507" pitchFamily="18" charset="2"/>
                        <a:buChar char=""/>
                      </a:pPr>
                      <a:r>
                        <a:rPr lang="en-US" sz="1200" baseline="0" dirty="0" smtClean="0">
                          <a:effectLst/>
                          <a:latin typeface="Euphemia" panose="020B0503040102020104" pitchFamily="34" charset="0"/>
                          <a:cs typeface="Times New Roman" panose="02020603050405020304" pitchFamily="18" charset="0"/>
                        </a:rPr>
                        <a:t>100 responses returned</a:t>
                      </a:r>
                    </a:p>
                  </a:txBody>
                  <a:tcPr marL="60705" marR="60705" marT="0" marB="0" anchor="ctr"/>
                </a:tc>
              </a:tr>
              <a:tr h="2210015">
                <a:tc>
                  <a:txBody>
                    <a:bodyPr/>
                    <a:lstStyle/>
                    <a:p>
                      <a:pPr marL="0" marR="0" algn="ctr">
                        <a:lnSpc>
                          <a:spcPct val="107000"/>
                        </a:lnSpc>
                        <a:spcBef>
                          <a:spcPts val="0"/>
                        </a:spcBef>
                        <a:spcAft>
                          <a:spcPts val="0"/>
                        </a:spcAft>
                      </a:pPr>
                      <a:r>
                        <a:rPr lang="en-GB" sz="1600" dirty="0" smtClean="0">
                          <a:effectLst/>
                          <a:latin typeface="Euphemia" panose="020B0503040102020104" pitchFamily="34" charset="0"/>
                        </a:rPr>
                        <a:t>Instruments</a:t>
                      </a:r>
                      <a:endParaRPr lang="en-US" sz="1600" dirty="0">
                        <a:effectLst/>
                        <a:latin typeface="Euphemia" panose="020B0503040102020104" pitchFamily="34" charset="0"/>
                        <a:ea typeface="Calibri" panose="020F0502020204030204" pitchFamily="34" charset="0"/>
                        <a:cs typeface="Times New Roman" panose="02020603050405020304" pitchFamily="18" charset="0"/>
                      </a:endParaRPr>
                    </a:p>
                  </a:txBody>
                  <a:tcPr marL="60705" marR="60705" marT="0" marB="0" anchor="ctr">
                    <a:solidFill>
                      <a:srgbClr val="002060"/>
                    </a:solidFill>
                  </a:tcPr>
                </a:tc>
                <a:tc>
                  <a:txBody>
                    <a:bodyPr/>
                    <a:lstStyle/>
                    <a:p>
                      <a:pPr marL="342900" marR="0" lvl="0" indent="-342900">
                        <a:spcBef>
                          <a:spcPts val="0"/>
                        </a:spcBef>
                        <a:spcAft>
                          <a:spcPts val="0"/>
                        </a:spcAft>
                        <a:buFont typeface="Symbol" panose="05050102010706020507" pitchFamily="18" charset="2"/>
                        <a:buChar char=""/>
                      </a:pPr>
                      <a:endParaRPr lang="en-GB" sz="1200" i="0" dirty="0" smtClean="0">
                        <a:latin typeface="Euphemia" panose="020B0503040102020104" pitchFamily="34" charset="0"/>
                      </a:endParaRPr>
                    </a:p>
                    <a:p>
                      <a:pPr marL="342900" marR="0" lvl="0" indent="-342900">
                        <a:spcBef>
                          <a:spcPts val="0"/>
                        </a:spcBef>
                        <a:spcAft>
                          <a:spcPts val="0"/>
                        </a:spcAft>
                        <a:buFont typeface="Symbol" panose="05050102010706020507" pitchFamily="18" charset="2"/>
                        <a:buChar char=""/>
                      </a:pPr>
                      <a:r>
                        <a:rPr lang="en-GB" sz="1200" i="0" dirty="0" smtClean="0">
                          <a:latin typeface="Euphemia" panose="020B0503040102020104" pitchFamily="34" charset="0"/>
                        </a:rPr>
                        <a:t>Closed</a:t>
                      </a:r>
                      <a:r>
                        <a:rPr lang="en-GB" sz="1200" i="0" baseline="0" dirty="0" smtClean="0">
                          <a:latin typeface="Euphemia" panose="020B0503040102020104" pitchFamily="34" charset="0"/>
                        </a:rPr>
                        <a:t> ended structured questionnaire used on a 5 point </a:t>
                      </a:r>
                      <a:r>
                        <a:rPr lang="en-GB" sz="1200" i="0" baseline="0" dirty="0" err="1" smtClean="0">
                          <a:latin typeface="Euphemia" panose="020B0503040102020104" pitchFamily="34" charset="0"/>
                        </a:rPr>
                        <a:t>likert</a:t>
                      </a:r>
                      <a:r>
                        <a:rPr lang="en-GB" sz="1200" i="0" baseline="0" dirty="0" smtClean="0">
                          <a:latin typeface="Euphemia" panose="020B0503040102020104" pitchFamily="34" charset="0"/>
                        </a:rPr>
                        <a:t> Scale</a:t>
                      </a:r>
                    </a:p>
                    <a:p>
                      <a:pPr marL="342900" marR="0" lvl="0" indent="-342900">
                        <a:spcBef>
                          <a:spcPts val="0"/>
                        </a:spcBef>
                        <a:spcAft>
                          <a:spcPts val="0"/>
                        </a:spcAft>
                        <a:buFont typeface="Symbol" panose="05050102010706020507" pitchFamily="18" charset="2"/>
                        <a:buChar char=""/>
                      </a:pPr>
                      <a:r>
                        <a:rPr lang="en-US" sz="1200" kern="1200" dirty="0" smtClean="0">
                          <a:solidFill>
                            <a:schemeClr val="dk1"/>
                          </a:solidFill>
                          <a:latin typeface="+mn-lt"/>
                          <a:ea typeface="+mn-ea"/>
                          <a:cs typeface="+mn-cs"/>
                        </a:rPr>
                        <a:t>The instrument developed for perceived organizational support includes two major measures that consist of organizational culture and motivational strategies. </a:t>
                      </a:r>
                      <a:endParaRPr lang="en-US" sz="1200" i="0" kern="1200" baseline="0" dirty="0" smtClean="0">
                        <a:solidFill>
                          <a:schemeClr val="dk1"/>
                        </a:solidFill>
                        <a:latin typeface="+mn-lt"/>
                        <a:ea typeface="+mn-ea"/>
                        <a:cs typeface="+mn-cs"/>
                      </a:endParaRPr>
                    </a:p>
                    <a:p>
                      <a:pPr marL="342900" marR="0" lvl="0" indent="-342900">
                        <a:spcBef>
                          <a:spcPts val="0"/>
                        </a:spcBef>
                        <a:spcAft>
                          <a:spcPts val="0"/>
                        </a:spcAft>
                        <a:buFont typeface="Symbol" panose="05050102010706020507" pitchFamily="18" charset="2"/>
                        <a:buChar char=""/>
                      </a:pPr>
                      <a:r>
                        <a:rPr lang="en-US" sz="1200" kern="1200" dirty="0" smtClean="0">
                          <a:solidFill>
                            <a:schemeClr val="dk1"/>
                          </a:solidFill>
                          <a:latin typeface="+mn-lt"/>
                          <a:ea typeface="+mn-ea"/>
                          <a:cs typeface="+mn-cs"/>
                        </a:rPr>
                        <a:t>The instrument developed for perceived organizational support includes two major measures that consist of organizational culture and motivational strategies. The Questions on the dimensions of Job performance has been adapted by referring to the article of Linda K, </a:t>
                      </a:r>
                      <a:r>
                        <a:rPr lang="en-US" sz="1200" i="1" kern="1200" dirty="0" smtClean="0">
                          <a:solidFill>
                            <a:schemeClr val="dk1"/>
                          </a:solidFill>
                          <a:latin typeface="+mn-lt"/>
                          <a:ea typeface="+mn-ea"/>
                          <a:cs typeface="+mn-cs"/>
                        </a:rPr>
                        <a:t>et al</a:t>
                      </a:r>
                      <a:r>
                        <a:rPr lang="en-US" sz="1200" kern="1200" dirty="0" smtClean="0">
                          <a:solidFill>
                            <a:schemeClr val="dk1"/>
                          </a:solidFill>
                          <a:latin typeface="+mn-lt"/>
                          <a:ea typeface="+mn-ea"/>
                          <a:cs typeface="+mn-cs"/>
                        </a:rPr>
                        <a:t> (2013), whereas for the measurement of POS dimensions </a:t>
                      </a:r>
                      <a:r>
                        <a:rPr lang="en-US" sz="1200" kern="1200" dirty="0" err="1" smtClean="0">
                          <a:solidFill>
                            <a:schemeClr val="dk1"/>
                          </a:solidFill>
                          <a:latin typeface="+mn-lt"/>
                          <a:ea typeface="+mn-ea"/>
                          <a:cs typeface="+mn-cs"/>
                        </a:rPr>
                        <a:t>Eisenberger</a:t>
                      </a:r>
                      <a:r>
                        <a:rPr lang="en-US" sz="1200" kern="1200" dirty="0" smtClean="0">
                          <a:solidFill>
                            <a:schemeClr val="dk1"/>
                          </a:solidFill>
                          <a:latin typeface="+mn-lt"/>
                          <a:ea typeface="+mn-ea"/>
                          <a:cs typeface="+mn-cs"/>
                        </a:rPr>
                        <a:t> (1986) has been referred. </a:t>
                      </a:r>
                      <a:endParaRPr lang="en-GB" sz="1200" i="0" baseline="0" dirty="0" smtClean="0">
                        <a:latin typeface="Euphemia" panose="020B0503040102020104" pitchFamily="34" charset="0"/>
                      </a:endParaRPr>
                    </a:p>
                  </a:txBody>
                  <a:tcPr marL="60705" marR="60705" marT="0" marB="0" anchor="ctr"/>
                </a:tc>
              </a:tr>
            </a:tbl>
          </a:graphicData>
        </a:graphic>
      </p:graphicFrame>
    </p:spTree>
    <p:extLst>
      <p:ext uri="{BB962C8B-B14F-4D97-AF65-F5344CB8AC3E}">
        <p14:creationId xmlns="" xmlns:p14="http://schemas.microsoft.com/office/powerpoint/2010/main" val="4695372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063" y="187705"/>
            <a:ext cx="10515600" cy="849526"/>
          </a:xfrm>
        </p:spPr>
        <p:txBody>
          <a:bodyPr/>
          <a:lstStyle/>
          <a:p>
            <a:r>
              <a:rPr lang="en-US" b="1" u="sng" dirty="0" smtClean="0"/>
              <a:t>CHRONBACH ALPHA </a:t>
            </a:r>
            <a:endParaRPr lang="en-US" b="1" u="sng" dirty="0"/>
          </a:p>
        </p:txBody>
      </p:sp>
      <p:pic>
        <p:nvPicPr>
          <p:cNvPr id="2050" name="Picture 2"/>
          <p:cNvPicPr>
            <a:picLocks noChangeAspect="1" noChangeArrowheads="1"/>
          </p:cNvPicPr>
          <p:nvPr/>
        </p:nvPicPr>
        <p:blipFill>
          <a:blip r:embed="rId2" cstate="print"/>
          <a:srcRect/>
          <a:stretch>
            <a:fillRect/>
          </a:stretch>
        </p:blipFill>
        <p:spPr bwMode="auto">
          <a:xfrm>
            <a:off x="2552700" y="990600"/>
            <a:ext cx="8991599" cy="4752975"/>
          </a:xfrm>
          <a:prstGeom prst="rect">
            <a:avLst/>
          </a:prstGeom>
          <a:noFill/>
          <a:ln w="9525">
            <a:noFill/>
            <a:miter lim="800000"/>
            <a:headEnd/>
            <a:tailEnd/>
          </a:ln>
        </p:spPr>
      </p:pic>
      <p:sp>
        <p:nvSpPr>
          <p:cNvPr id="7" name="TextBox 6"/>
          <p:cNvSpPr txBox="1"/>
          <p:nvPr/>
        </p:nvSpPr>
        <p:spPr>
          <a:xfrm>
            <a:off x="2543175" y="5762625"/>
            <a:ext cx="9220199" cy="338554"/>
          </a:xfrm>
          <a:prstGeom prst="rect">
            <a:avLst/>
          </a:prstGeom>
          <a:noFill/>
        </p:spPr>
        <p:txBody>
          <a:bodyPr wrap="square" rtlCol="0">
            <a:spAutoFit/>
          </a:bodyPr>
          <a:lstStyle/>
          <a:p>
            <a:pPr>
              <a:buFont typeface="Arial" pitchFamily="34" charset="0"/>
              <a:buChar char="•"/>
            </a:pPr>
            <a:r>
              <a:rPr lang="en-US" sz="1600" i="1" dirty="0" smtClean="0"/>
              <a:t>&lt;0.6 Poor consistency &gt;0.7 Suitable, &gt;0.8 Excellent consistency</a:t>
            </a:r>
          </a:p>
        </p:txBody>
      </p:sp>
      <p:sp>
        <p:nvSpPr>
          <p:cNvPr id="8" name="TextBox 7"/>
          <p:cNvSpPr txBox="1"/>
          <p:nvPr/>
        </p:nvSpPr>
        <p:spPr>
          <a:xfrm>
            <a:off x="114300" y="971549"/>
            <a:ext cx="2114550" cy="3046988"/>
          </a:xfrm>
          <a:prstGeom prst="rect">
            <a:avLst/>
          </a:prstGeom>
          <a:noFill/>
        </p:spPr>
        <p:txBody>
          <a:bodyPr wrap="square" rtlCol="0">
            <a:spAutoFit/>
          </a:bodyPr>
          <a:lstStyle/>
          <a:p>
            <a:r>
              <a:rPr lang="en-US" sz="1600" dirty="0" smtClean="0"/>
              <a:t>The result usually consider as good or significant if the internal consistency of the measures are excellent. In this case reliability is highly significant with value of coefficient as good enough and desirable one</a:t>
            </a:r>
          </a:p>
          <a:p>
            <a:endParaRPr lang="en-US" sz="1600" dirty="0"/>
          </a:p>
        </p:txBody>
      </p:sp>
    </p:spTree>
    <p:extLst>
      <p:ext uri="{BB962C8B-B14F-4D97-AF65-F5344CB8AC3E}">
        <p14:creationId xmlns="" xmlns:p14="http://schemas.microsoft.com/office/powerpoint/2010/main" val="24283128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1539"/>
            <a:ext cx="10515600" cy="598086"/>
          </a:xfrm>
        </p:spPr>
        <p:txBody>
          <a:bodyPr/>
          <a:lstStyle/>
          <a:p>
            <a:r>
              <a:rPr lang="en-US" b="1" u="sng" dirty="0" smtClean="0"/>
              <a:t>SAMPLE CHARACTERISTICS</a:t>
            </a:r>
            <a:endParaRPr lang="en-US" u="sng" dirty="0"/>
          </a:p>
        </p:txBody>
      </p:sp>
      <p:pic>
        <p:nvPicPr>
          <p:cNvPr id="18433" name="Picture 1"/>
          <p:cNvPicPr>
            <a:picLocks noChangeAspect="1" noChangeArrowheads="1"/>
          </p:cNvPicPr>
          <p:nvPr/>
        </p:nvPicPr>
        <p:blipFill>
          <a:blip r:embed="rId2" cstate="print"/>
          <a:srcRect/>
          <a:stretch>
            <a:fillRect/>
          </a:stretch>
        </p:blipFill>
        <p:spPr bwMode="auto">
          <a:xfrm>
            <a:off x="2486025" y="828676"/>
            <a:ext cx="6962775" cy="6029324"/>
          </a:xfrm>
          <a:prstGeom prst="rect">
            <a:avLst/>
          </a:prstGeom>
          <a:noFill/>
          <a:ln w="9525">
            <a:noFill/>
            <a:miter lim="800000"/>
            <a:headEnd/>
            <a:tailEnd/>
          </a:ln>
        </p:spPr>
      </p:pic>
    </p:spTree>
    <p:extLst>
      <p:ext uri="{BB962C8B-B14F-4D97-AF65-F5344CB8AC3E}">
        <p14:creationId xmlns="" xmlns:p14="http://schemas.microsoft.com/office/powerpoint/2010/main" val="24798745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638175"/>
            <a:ext cx="9001462" cy="800100"/>
          </a:xfrm>
        </p:spPr>
        <p:txBody>
          <a:bodyPr>
            <a:normAutofit fontScale="90000"/>
          </a:bodyPr>
          <a:lstStyle/>
          <a:p>
            <a:pPr lvl="1" algn="ctr" rtl="0">
              <a:lnSpc>
                <a:spcPct val="90000"/>
              </a:lnSpc>
              <a:spcBef>
                <a:spcPct val="0"/>
              </a:spcBef>
            </a:pPr>
            <a:r>
              <a:rPr lang="en-US" sz="3600" b="1" u="sng" dirty="0">
                <a:solidFill>
                  <a:schemeClr val="tx1"/>
                </a:solidFill>
              </a:rPr>
              <a:t>Descriptive Statistics </a:t>
            </a:r>
            <a:r>
              <a:rPr lang="en-US" b="1" dirty="0"/>
              <a:t/>
            </a:r>
            <a:br>
              <a:rPr lang="en-US" b="1" dirty="0"/>
            </a:b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3295651" y="1314450"/>
            <a:ext cx="8277224" cy="4629150"/>
          </a:xfrm>
          <a:prstGeom prst="rect">
            <a:avLst/>
          </a:prstGeom>
          <a:noFill/>
          <a:ln w="9525">
            <a:noFill/>
            <a:miter lim="800000"/>
            <a:headEnd/>
            <a:tailEnd/>
          </a:ln>
        </p:spPr>
      </p:pic>
      <p:sp>
        <p:nvSpPr>
          <p:cNvPr id="6" name="TextBox 5"/>
          <p:cNvSpPr txBox="1"/>
          <p:nvPr/>
        </p:nvSpPr>
        <p:spPr>
          <a:xfrm>
            <a:off x="0" y="1343024"/>
            <a:ext cx="3105150" cy="3570208"/>
          </a:xfrm>
          <a:prstGeom prst="rect">
            <a:avLst/>
          </a:prstGeom>
          <a:noFill/>
        </p:spPr>
        <p:txBody>
          <a:bodyPr wrap="square" rtlCol="0">
            <a:spAutoFit/>
          </a:bodyPr>
          <a:lstStyle/>
          <a:p>
            <a:r>
              <a:rPr lang="en-US" sz="1600" dirty="0" smtClean="0"/>
              <a:t>The total no. of respondents in undergone research is 100. Descriptive analysis as depicted in table above shows that the mean value of variable Perceived Organizational Support is 3.90 with the standard deviation of .90317; it shows that an average with which the organization tend to impact Job performance of employees by adopting POS strategy is 390%. </a:t>
            </a:r>
          </a:p>
          <a:p>
            <a:r>
              <a:rPr lang="en-US" dirty="0" smtClean="0"/>
              <a:t> </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232778"/>
            <a:ext cx="10515600" cy="822230"/>
          </a:xfrm>
        </p:spPr>
        <p:txBody>
          <a:bodyPr/>
          <a:lstStyle/>
          <a:p>
            <a:r>
              <a:rPr lang="en-US" b="1" u="sng" dirty="0" smtClean="0"/>
              <a:t>CORRELATION ANALYSIS</a:t>
            </a:r>
            <a:endParaRPr lang="en-US" u="sng" dirty="0"/>
          </a:p>
        </p:txBody>
      </p:sp>
      <p:pic>
        <p:nvPicPr>
          <p:cNvPr id="4100" name="Picture 4"/>
          <p:cNvPicPr>
            <a:picLocks noChangeAspect="1" noChangeArrowheads="1"/>
          </p:cNvPicPr>
          <p:nvPr/>
        </p:nvPicPr>
        <p:blipFill>
          <a:blip r:embed="rId2" cstate="print"/>
          <a:srcRect/>
          <a:stretch>
            <a:fillRect/>
          </a:stretch>
        </p:blipFill>
        <p:spPr bwMode="auto">
          <a:xfrm>
            <a:off x="2790825" y="962024"/>
            <a:ext cx="7096125" cy="5667375"/>
          </a:xfrm>
          <a:prstGeom prst="rect">
            <a:avLst/>
          </a:prstGeom>
          <a:noFill/>
          <a:ln w="9525">
            <a:noFill/>
            <a:miter lim="800000"/>
            <a:headEnd/>
            <a:tailEnd/>
          </a:ln>
        </p:spPr>
      </p:pic>
      <p:sp>
        <p:nvSpPr>
          <p:cNvPr id="7" name="TextBox 6"/>
          <p:cNvSpPr txBox="1"/>
          <p:nvPr/>
        </p:nvSpPr>
        <p:spPr>
          <a:xfrm>
            <a:off x="200025" y="876301"/>
            <a:ext cx="2152650" cy="3139321"/>
          </a:xfrm>
          <a:prstGeom prst="rect">
            <a:avLst/>
          </a:prstGeom>
          <a:noFill/>
        </p:spPr>
        <p:txBody>
          <a:bodyPr wrap="square" rtlCol="0">
            <a:spAutoFit/>
          </a:bodyPr>
          <a:lstStyle/>
          <a:p>
            <a:r>
              <a:rPr lang="en-US" dirty="0" smtClean="0"/>
              <a:t>Pearson correlation coefficient value indicates the existence of positive and significant linear relationship among the variables of interest. </a:t>
            </a:r>
          </a:p>
          <a:p>
            <a:endParaRPr lang="en-US" dirty="0"/>
          </a:p>
        </p:txBody>
      </p:sp>
    </p:spTree>
    <p:extLst>
      <p:ext uri="{BB962C8B-B14F-4D97-AF65-F5344CB8AC3E}">
        <p14:creationId xmlns="" xmlns:p14="http://schemas.microsoft.com/office/powerpoint/2010/main" val="39732337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849526"/>
          </a:xfrm>
        </p:spPr>
        <p:txBody>
          <a:bodyPr>
            <a:normAutofit/>
          </a:bodyPr>
          <a:lstStyle/>
          <a:p>
            <a:r>
              <a:rPr lang="en-US" b="1" u="sng" dirty="0" smtClean="0"/>
              <a:t>REGRESSION ANALYSIS</a:t>
            </a:r>
            <a:endParaRPr lang="en-US" u="sng" dirty="0"/>
          </a:p>
        </p:txBody>
      </p:sp>
      <p:graphicFrame>
        <p:nvGraphicFramePr>
          <p:cNvPr id="6" name="Table 5"/>
          <p:cNvGraphicFramePr>
            <a:graphicFrameLocks noGrp="1"/>
          </p:cNvGraphicFramePr>
          <p:nvPr/>
        </p:nvGraphicFramePr>
        <p:xfrm>
          <a:off x="2295527" y="1323976"/>
          <a:ext cx="6753224" cy="2371723"/>
        </p:xfrm>
        <a:graphic>
          <a:graphicData uri="http://schemas.openxmlformats.org/drawingml/2006/table">
            <a:tbl>
              <a:tblPr/>
              <a:tblGrid>
                <a:gridCol w="684256"/>
                <a:gridCol w="950355"/>
                <a:gridCol w="1013077"/>
                <a:gridCol w="1368512"/>
                <a:gridCol w="1368512"/>
                <a:gridCol w="1368512"/>
              </a:tblGrid>
              <a:tr h="403488">
                <a:tc gridSpan="6">
                  <a:txBody>
                    <a:bodyPr/>
                    <a:lstStyle/>
                    <a:p>
                      <a:pPr marL="0" marR="0" algn="just">
                        <a:lnSpc>
                          <a:spcPct val="150000"/>
                        </a:lnSpc>
                        <a:spcBef>
                          <a:spcPts val="0"/>
                        </a:spcBef>
                        <a:spcAft>
                          <a:spcPts val="0"/>
                        </a:spcAft>
                      </a:pPr>
                      <a:r>
                        <a:rPr lang="en-US" sz="1200" b="1">
                          <a:solidFill>
                            <a:srgbClr val="000000"/>
                          </a:solidFill>
                          <a:latin typeface="Times New Roman"/>
                          <a:ea typeface="Calibri"/>
                          <a:cs typeface="Times New Roman"/>
                        </a:rPr>
                        <a:t>Model Summary</a:t>
                      </a:r>
                      <a:r>
                        <a:rPr lang="en-US" sz="1200" b="1" baseline="30000">
                          <a:solidFill>
                            <a:srgbClr val="000000"/>
                          </a:solidFill>
                          <a:latin typeface="Times New Roman"/>
                          <a:ea typeface="Calibri"/>
                          <a:cs typeface="Times New Roman"/>
                        </a:rPr>
                        <a:t>b</a:t>
                      </a:r>
                      <a:endParaRPr lang="en-US" sz="700">
                        <a:solidFill>
                          <a:srgbClr val="000000"/>
                        </a:solidFill>
                        <a:latin typeface="Courier New"/>
                        <a:ea typeface="Times New Roman"/>
                        <a:cs typeface="Times New Roman"/>
                      </a:endParaRPr>
                    </a:p>
                  </a:txBody>
                  <a:tcPr marL="19050" marR="19050" marT="19050" marB="19050" anchor="ctr">
                    <a:lnL>
                      <a:noFill/>
                    </a:lnL>
                    <a:lnR>
                      <a:noFill/>
                    </a:lnR>
                    <a:lnT>
                      <a:noFill/>
                    </a:lnT>
                    <a:lnB w="28575"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57771">
                <a:tc>
                  <a:txBody>
                    <a:bodyPr/>
                    <a:lstStyle/>
                    <a:p>
                      <a:pPr marL="0" marR="0" algn="just">
                        <a:lnSpc>
                          <a:spcPct val="150000"/>
                        </a:lnSpc>
                        <a:spcBef>
                          <a:spcPts val="0"/>
                        </a:spcBef>
                        <a:spcAft>
                          <a:spcPts val="0"/>
                        </a:spcAft>
                      </a:pPr>
                      <a:r>
                        <a:rPr lang="en-US" sz="1200" dirty="0">
                          <a:solidFill>
                            <a:srgbClr val="000000"/>
                          </a:solidFill>
                          <a:latin typeface="Times New Roman"/>
                          <a:ea typeface="Calibri"/>
                          <a:cs typeface="Times New Roman"/>
                        </a:rPr>
                        <a:t>Model</a:t>
                      </a:r>
                      <a:endParaRPr lang="en-US" sz="700" dirty="0">
                        <a:solidFill>
                          <a:srgbClr val="000000"/>
                        </a:solidFill>
                        <a:latin typeface="Courier New"/>
                        <a:ea typeface="Times New Roman"/>
                        <a:cs typeface="Times New Roman"/>
                      </a:endParaRPr>
                    </a:p>
                  </a:txBody>
                  <a:tcPr marL="19050" marR="19050" marT="19050" marB="19050" anchor="b">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0" marR="0" algn="just">
                        <a:lnSpc>
                          <a:spcPct val="150000"/>
                        </a:lnSpc>
                        <a:spcBef>
                          <a:spcPts val="0"/>
                        </a:spcBef>
                        <a:spcAft>
                          <a:spcPts val="0"/>
                        </a:spcAft>
                      </a:pPr>
                      <a:r>
                        <a:rPr lang="en-US" sz="1200">
                          <a:solidFill>
                            <a:srgbClr val="000000"/>
                          </a:solidFill>
                          <a:latin typeface="Times New Roman"/>
                          <a:ea typeface="Calibri"/>
                          <a:cs typeface="Times New Roman"/>
                        </a:rPr>
                        <a:t>R</a:t>
                      </a:r>
                      <a:endParaRPr lang="en-US" sz="700">
                        <a:solidFill>
                          <a:srgbClr val="000000"/>
                        </a:solidFill>
                        <a:latin typeface="Courier New"/>
                        <a:ea typeface="Times New Roman"/>
                        <a:cs typeface="Times New Roman"/>
                      </a:endParaRPr>
                    </a:p>
                  </a:txBody>
                  <a:tcPr marL="19050" marR="19050" marT="19050" marB="1905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0" marR="0" algn="just">
                        <a:lnSpc>
                          <a:spcPct val="150000"/>
                        </a:lnSpc>
                        <a:spcBef>
                          <a:spcPts val="0"/>
                        </a:spcBef>
                        <a:spcAft>
                          <a:spcPts val="0"/>
                        </a:spcAft>
                      </a:pPr>
                      <a:r>
                        <a:rPr lang="en-US" sz="1200">
                          <a:solidFill>
                            <a:srgbClr val="000000"/>
                          </a:solidFill>
                          <a:latin typeface="Times New Roman"/>
                          <a:ea typeface="Calibri"/>
                          <a:cs typeface="Times New Roman"/>
                        </a:rPr>
                        <a:t>R Square</a:t>
                      </a:r>
                      <a:endParaRPr lang="en-US" sz="700">
                        <a:solidFill>
                          <a:srgbClr val="000000"/>
                        </a:solidFill>
                        <a:latin typeface="Courier New"/>
                        <a:ea typeface="Times New Roman"/>
                        <a:cs typeface="Times New Roman"/>
                      </a:endParaRPr>
                    </a:p>
                  </a:txBody>
                  <a:tcPr marL="19050" marR="19050"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0" marR="0" algn="just">
                        <a:lnSpc>
                          <a:spcPct val="150000"/>
                        </a:lnSpc>
                        <a:spcBef>
                          <a:spcPts val="0"/>
                        </a:spcBef>
                        <a:spcAft>
                          <a:spcPts val="0"/>
                        </a:spcAft>
                      </a:pPr>
                      <a:r>
                        <a:rPr lang="en-US" sz="1200" dirty="0">
                          <a:solidFill>
                            <a:srgbClr val="000000"/>
                          </a:solidFill>
                          <a:latin typeface="Times New Roman"/>
                          <a:ea typeface="Calibri"/>
                          <a:cs typeface="Times New Roman"/>
                        </a:rPr>
                        <a:t>Adjusted R Square</a:t>
                      </a:r>
                      <a:endParaRPr lang="en-US" sz="700" dirty="0">
                        <a:solidFill>
                          <a:srgbClr val="000000"/>
                        </a:solidFill>
                        <a:latin typeface="Courier New"/>
                        <a:ea typeface="Times New Roman"/>
                        <a:cs typeface="Times New Roman"/>
                      </a:endParaRPr>
                    </a:p>
                  </a:txBody>
                  <a:tcPr marL="19050" marR="19050"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0" marR="0" algn="just">
                        <a:lnSpc>
                          <a:spcPct val="150000"/>
                        </a:lnSpc>
                        <a:spcBef>
                          <a:spcPts val="0"/>
                        </a:spcBef>
                        <a:spcAft>
                          <a:spcPts val="0"/>
                        </a:spcAft>
                      </a:pPr>
                      <a:r>
                        <a:rPr lang="en-US" sz="1200">
                          <a:solidFill>
                            <a:srgbClr val="000000"/>
                          </a:solidFill>
                          <a:latin typeface="Times New Roman"/>
                          <a:ea typeface="Calibri"/>
                          <a:cs typeface="Times New Roman"/>
                        </a:rPr>
                        <a:t>Std. Error of the Estimate</a:t>
                      </a:r>
                      <a:endParaRPr lang="en-US" sz="700">
                        <a:solidFill>
                          <a:srgbClr val="000000"/>
                        </a:solidFill>
                        <a:latin typeface="Courier New"/>
                        <a:ea typeface="Times New Roman"/>
                        <a:cs typeface="Times New Roman"/>
                      </a:endParaRPr>
                    </a:p>
                  </a:txBody>
                  <a:tcPr marL="19050" marR="19050"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0" marR="0" algn="just">
                        <a:lnSpc>
                          <a:spcPct val="150000"/>
                        </a:lnSpc>
                        <a:spcBef>
                          <a:spcPts val="0"/>
                        </a:spcBef>
                        <a:spcAft>
                          <a:spcPts val="0"/>
                        </a:spcAft>
                      </a:pPr>
                      <a:r>
                        <a:rPr lang="en-US" sz="1200">
                          <a:solidFill>
                            <a:srgbClr val="000000"/>
                          </a:solidFill>
                          <a:latin typeface="Times New Roman"/>
                          <a:ea typeface="Calibri"/>
                          <a:cs typeface="Times New Roman"/>
                        </a:rPr>
                        <a:t>Durbin-Watson</a:t>
                      </a:r>
                      <a:endParaRPr lang="en-US" sz="700">
                        <a:solidFill>
                          <a:srgbClr val="000000"/>
                        </a:solidFill>
                        <a:latin typeface="Courier New"/>
                        <a:ea typeface="Times New Roman"/>
                        <a:cs typeface="Times New Roman"/>
                      </a:endParaRPr>
                    </a:p>
                  </a:txBody>
                  <a:tcPr marL="19050" marR="19050" marT="19050" marB="1905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403488">
                <a:tc>
                  <a:txBody>
                    <a:bodyPr/>
                    <a:lstStyle/>
                    <a:p>
                      <a:pPr marL="0" marR="0" algn="just">
                        <a:lnSpc>
                          <a:spcPct val="150000"/>
                        </a:lnSpc>
                        <a:spcBef>
                          <a:spcPts val="0"/>
                        </a:spcBef>
                        <a:spcAft>
                          <a:spcPts val="0"/>
                        </a:spcAft>
                      </a:pPr>
                      <a:r>
                        <a:rPr lang="en-US" sz="1200">
                          <a:solidFill>
                            <a:srgbClr val="000000"/>
                          </a:solidFill>
                          <a:latin typeface="Times New Roman"/>
                          <a:ea typeface="Calibri"/>
                          <a:cs typeface="Times New Roman"/>
                        </a:rPr>
                        <a:t>1</a:t>
                      </a:r>
                      <a:endParaRPr lang="en-US" sz="700">
                        <a:solidFill>
                          <a:srgbClr val="000000"/>
                        </a:solidFill>
                        <a:latin typeface="Courier New"/>
                        <a:ea typeface="Times New Roman"/>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0" marR="0" algn="just">
                        <a:lnSpc>
                          <a:spcPct val="150000"/>
                        </a:lnSpc>
                        <a:spcBef>
                          <a:spcPts val="0"/>
                        </a:spcBef>
                        <a:spcAft>
                          <a:spcPts val="0"/>
                        </a:spcAft>
                      </a:pPr>
                      <a:r>
                        <a:rPr lang="en-US" sz="1200">
                          <a:solidFill>
                            <a:srgbClr val="000000"/>
                          </a:solidFill>
                          <a:latin typeface="Times New Roman"/>
                          <a:ea typeface="Calibri"/>
                          <a:cs typeface="Times New Roman"/>
                        </a:rPr>
                        <a:t>.865</a:t>
                      </a:r>
                      <a:r>
                        <a:rPr lang="en-US" sz="1200" baseline="30000">
                          <a:solidFill>
                            <a:srgbClr val="000000"/>
                          </a:solidFill>
                          <a:latin typeface="Times New Roman"/>
                          <a:ea typeface="Calibri"/>
                          <a:cs typeface="Times New Roman"/>
                        </a:rPr>
                        <a:t>a</a:t>
                      </a:r>
                      <a:endParaRPr lang="en-US" sz="700">
                        <a:solidFill>
                          <a:srgbClr val="000000"/>
                        </a:solidFill>
                        <a:latin typeface="Courier New"/>
                        <a:ea typeface="Times New Roman"/>
                        <a:cs typeface="Times New Roman"/>
                      </a:endParaRPr>
                    </a:p>
                  </a:txBody>
                  <a:tcPr marL="19050" marR="19050" marT="19050" marB="1905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0" marR="0" algn="just">
                        <a:lnSpc>
                          <a:spcPct val="150000"/>
                        </a:lnSpc>
                        <a:spcBef>
                          <a:spcPts val="0"/>
                        </a:spcBef>
                        <a:spcAft>
                          <a:spcPts val="0"/>
                        </a:spcAft>
                      </a:pPr>
                      <a:r>
                        <a:rPr lang="en-US" sz="1200">
                          <a:solidFill>
                            <a:srgbClr val="000000"/>
                          </a:solidFill>
                          <a:latin typeface="Times New Roman"/>
                          <a:ea typeface="Calibri"/>
                          <a:cs typeface="Times New Roman"/>
                        </a:rPr>
                        <a:t>.743</a:t>
                      </a:r>
                      <a:endParaRPr lang="en-US" sz="700">
                        <a:solidFill>
                          <a:srgbClr val="000000"/>
                        </a:solidFill>
                        <a:latin typeface="Courier New"/>
                        <a:ea typeface="Times New Roman"/>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0" marR="0" algn="just">
                        <a:lnSpc>
                          <a:spcPct val="150000"/>
                        </a:lnSpc>
                        <a:spcBef>
                          <a:spcPts val="0"/>
                        </a:spcBef>
                        <a:spcAft>
                          <a:spcPts val="0"/>
                        </a:spcAft>
                      </a:pPr>
                      <a:r>
                        <a:rPr lang="en-US" sz="1200">
                          <a:solidFill>
                            <a:srgbClr val="000000"/>
                          </a:solidFill>
                          <a:latin typeface="Times New Roman"/>
                          <a:ea typeface="Calibri"/>
                          <a:cs typeface="Times New Roman"/>
                        </a:rPr>
                        <a:t>.743</a:t>
                      </a:r>
                      <a:endParaRPr lang="en-US" sz="700">
                        <a:solidFill>
                          <a:srgbClr val="000000"/>
                        </a:solidFill>
                        <a:latin typeface="Courier New"/>
                        <a:ea typeface="Times New Roman"/>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0" marR="0" algn="just">
                        <a:lnSpc>
                          <a:spcPct val="150000"/>
                        </a:lnSpc>
                        <a:spcBef>
                          <a:spcPts val="0"/>
                        </a:spcBef>
                        <a:spcAft>
                          <a:spcPts val="0"/>
                        </a:spcAft>
                      </a:pPr>
                      <a:r>
                        <a:rPr lang="en-US" sz="1200">
                          <a:solidFill>
                            <a:srgbClr val="000000"/>
                          </a:solidFill>
                          <a:latin typeface="Times New Roman"/>
                          <a:ea typeface="Calibri"/>
                          <a:cs typeface="Times New Roman"/>
                        </a:rPr>
                        <a:t>.17907</a:t>
                      </a:r>
                      <a:endParaRPr lang="en-US" sz="700">
                        <a:solidFill>
                          <a:srgbClr val="000000"/>
                        </a:solidFill>
                        <a:latin typeface="Courier New"/>
                        <a:ea typeface="Times New Roman"/>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0" marR="0" algn="just">
                        <a:lnSpc>
                          <a:spcPct val="150000"/>
                        </a:lnSpc>
                        <a:spcBef>
                          <a:spcPts val="0"/>
                        </a:spcBef>
                        <a:spcAft>
                          <a:spcPts val="0"/>
                        </a:spcAft>
                      </a:pPr>
                      <a:r>
                        <a:rPr lang="en-US" sz="1200">
                          <a:solidFill>
                            <a:srgbClr val="000000"/>
                          </a:solidFill>
                          <a:latin typeface="Times New Roman"/>
                          <a:ea typeface="Calibri"/>
                          <a:cs typeface="Times New Roman"/>
                        </a:rPr>
                        <a:t>1.904</a:t>
                      </a:r>
                      <a:endParaRPr lang="en-US" sz="700">
                        <a:solidFill>
                          <a:srgbClr val="000000"/>
                        </a:solidFill>
                        <a:latin typeface="Courier New"/>
                        <a:ea typeface="Times New Roman"/>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403488">
                <a:tc gridSpan="5">
                  <a:txBody>
                    <a:bodyPr/>
                    <a:lstStyle/>
                    <a:p>
                      <a:pPr marL="0" marR="0" algn="just">
                        <a:lnSpc>
                          <a:spcPct val="150000"/>
                        </a:lnSpc>
                        <a:spcBef>
                          <a:spcPts val="0"/>
                        </a:spcBef>
                        <a:spcAft>
                          <a:spcPts val="0"/>
                        </a:spcAft>
                      </a:pPr>
                      <a:r>
                        <a:rPr lang="en-US" sz="1200">
                          <a:solidFill>
                            <a:srgbClr val="000000"/>
                          </a:solidFill>
                          <a:latin typeface="Times New Roman"/>
                          <a:ea typeface="Calibri"/>
                          <a:cs typeface="Times New Roman"/>
                        </a:rPr>
                        <a:t>a. Predictors: (Constant), OC, MOT</a:t>
                      </a:r>
                      <a:endParaRPr lang="en-US" sz="700">
                        <a:solidFill>
                          <a:srgbClr val="000000"/>
                        </a:solidFill>
                        <a:latin typeface="Courier New"/>
                        <a:ea typeface="Times New Roman"/>
                        <a:cs typeface="Times New Roman"/>
                      </a:endParaRPr>
                    </a:p>
                  </a:txBody>
                  <a:tcPr marL="19050" marR="19050" marT="19050" marB="19050">
                    <a:lnL>
                      <a:noFill/>
                    </a:lnL>
                    <a:lnR>
                      <a:noFill/>
                    </a:lnR>
                    <a:lnT w="28575" cap="flat" cmpd="sng" algn="ctr">
                      <a:solidFill>
                        <a:srgbClr val="000000"/>
                      </a:solidFill>
                      <a:prstDash val="solid"/>
                      <a:round/>
                      <a:headEnd type="none" w="med" len="med"/>
                      <a:tailEnd type="none" w="med" len="med"/>
                    </a:lnT>
                    <a:lnB>
                      <a:noFill/>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just">
                        <a:lnSpc>
                          <a:spcPct val="150000"/>
                        </a:lnSpc>
                        <a:spcBef>
                          <a:spcPts val="0"/>
                        </a:spcBef>
                        <a:spcAft>
                          <a:spcPts val="0"/>
                        </a:spcAft>
                      </a:pPr>
                      <a:endParaRPr lang="en-US" sz="1200">
                        <a:solidFill>
                          <a:srgbClr val="000000"/>
                        </a:solidFill>
                        <a:latin typeface="Times New Roman"/>
                        <a:ea typeface="Calibri"/>
                        <a:cs typeface="Times New Roman"/>
                      </a:endParaRPr>
                    </a:p>
                  </a:txBody>
                  <a:tcPr marL="19050" marR="19050" marT="19050" marB="19050">
                    <a:lnL>
                      <a:noFill/>
                    </a:lnL>
                    <a:lnR>
                      <a:noFill/>
                    </a:lnR>
                    <a:lnT w="28575" cap="flat" cmpd="sng" algn="ctr">
                      <a:solidFill>
                        <a:srgbClr val="000000"/>
                      </a:solidFill>
                      <a:prstDash val="solid"/>
                      <a:round/>
                      <a:headEnd type="none" w="med" len="med"/>
                      <a:tailEnd type="none" w="med" len="med"/>
                    </a:lnT>
                    <a:lnB>
                      <a:noFill/>
                    </a:lnB>
                    <a:solidFill>
                      <a:srgbClr val="FFFFFF"/>
                    </a:solidFill>
                  </a:tcPr>
                </a:tc>
              </a:tr>
              <a:tr h="403488">
                <a:tc gridSpan="4">
                  <a:txBody>
                    <a:bodyPr/>
                    <a:lstStyle/>
                    <a:p>
                      <a:pPr marL="0" marR="0" algn="just">
                        <a:lnSpc>
                          <a:spcPct val="150000"/>
                        </a:lnSpc>
                        <a:spcBef>
                          <a:spcPts val="0"/>
                        </a:spcBef>
                        <a:spcAft>
                          <a:spcPts val="0"/>
                        </a:spcAft>
                      </a:pPr>
                      <a:r>
                        <a:rPr lang="en-US" sz="1200">
                          <a:solidFill>
                            <a:srgbClr val="000000"/>
                          </a:solidFill>
                          <a:latin typeface="Times New Roman"/>
                          <a:ea typeface="Calibri"/>
                          <a:cs typeface="Times New Roman"/>
                        </a:rPr>
                        <a:t>b. Dependent Variable: Task Performance</a:t>
                      </a:r>
                      <a:endParaRPr lang="en-US" sz="700">
                        <a:solidFill>
                          <a:srgbClr val="000000"/>
                        </a:solidFill>
                        <a:latin typeface="Courier New"/>
                        <a:ea typeface="Times New Roman"/>
                        <a:cs typeface="Times New Roman"/>
                      </a:endParaRPr>
                    </a:p>
                  </a:txBody>
                  <a:tcPr marL="19050" marR="19050" marT="19050" marB="19050">
                    <a:lnL>
                      <a:noFill/>
                    </a:lnL>
                    <a:lnR>
                      <a:noFill/>
                    </a:lnR>
                    <a:lnT>
                      <a:noFill/>
                    </a:lnT>
                    <a:lnB>
                      <a:noFill/>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just">
                        <a:lnSpc>
                          <a:spcPct val="150000"/>
                        </a:lnSpc>
                        <a:spcBef>
                          <a:spcPts val="0"/>
                        </a:spcBef>
                        <a:spcAft>
                          <a:spcPts val="0"/>
                        </a:spcAft>
                      </a:pPr>
                      <a:endParaRPr lang="en-US" sz="1200">
                        <a:solidFill>
                          <a:srgbClr val="000000"/>
                        </a:solidFill>
                        <a:latin typeface="Times New Roman"/>
                        <a:ea typeface="Calibri"/>
                        <a:cs typeface="Times New Roman"/>
                      </a:endParaRPr>
                    </a:p>
                  </a:txBody>
                  <a:tcPr marL="19050" marR="19050" marT="19050" marB="19050">
                    <a:lnL>
                      <a:noFill/>
                    </a:lnL>
                    <a:lnR>
                      <a:noFill/>
                    </a:lnR>
                    <a:lnT>
                      <a:noFill/>
                    </a:lnT>
                    <a:lnB>
                      <a:noFill/>
                    </a:lnB>
                    <a:solidFill>
                      <a:srgbClr val="FFFFFF"/>
                    </a:solidFill>
                  </a:tcPr>
                </a:tc>
                <a:tc>
                  <a:txBody>
                    <a:bodyPr/>
                    <a:lstStyle/>
                    <a:p>
                      <a:pPr marL="0" marR="0" algn="just">
                        <a:lnSpc>
                          <a:spcPct val="150000"/>
                        </a:lnSpc>
                        <a:spcBef>
                          <a:spcPts val="0"/>
                        </a:spcBef>
                        <a:spcAft>
                          <a:spcPts val="0"/>
                        </a:spcAft>
                      </a:pPr>
                      <a:endParaRPr lang="en-US" sz="1200" dirty="0">
                        <a:solidFill>
                          <a:srgbClr val="000000"/>
                        </a:solidFill>
                        <a:latin typeface="Times New Roman"/>
                        <a:ea typeface="Calibri"/>
                        <a:cs typeface="Times New Roman"/>
                      </a:endParaRPr>
                    </a:p>
                  </a:txBody>
                  <a:tcPr marL="19050" marR="19050" marT="19050" marB="19050">
                    <a:lnL>
                      <a:noFill/>
                    </a:lnL>
                    <a:lnR>
                      <a:noFill/>
                    </a:lnR>
                    <a:lnT>
                      <a:noFill/>
                    </a:lnT>
                    <a:lnB>
                      <a:noFill/>
                    </a:lnB>
                    <a:solidFill>
                      <a:srgbClr val="FFFFFF"/>
                    </a:solidFill>
                  </a:tcPr>
                </a:tc>
              </a:tr>
            </a:tbl>
          </a:graphicData>
        </a:graphic>
      </p:graphicFrame>
      <p:pic>
        <p:nvPicPr>
          <p:cNvPr id="16385" name="Picture 1"/>
          <p:cNvPicPr>
            <a:picLocks noChangeAspect="1" noChangeArrowheads="1"/>
          </p:cNvPicPr>
          <p:nvPr/>
        </p:nvPicPr>
        <p:blipFill>
          <a:blip r:embed="rId2" cstate="print"/>
          <a:srcRect/>
          <a:stretch>
            <a:fillRect/>
          </a:stretch>
        </p:blipFill>
        <p:spPr bwMode="auto">
          <a:xfrm>
            <a:off x="2276475" y="3838575"/>
            <a:ext cx="6791325" cy="2786063"/>
          </a:xfrm>
          <a:prstGeom prst="rect">
            <a:avLst/>
          </a:prstGeom>
          <a:noFill/>
          <a:ln w="9525">
            <a:noFill/>
            <a:miter lim="800000"/>
            <a:headEnd/>
            <a:tailEnd/>
          </a:ln>
        </p:spPr>
      </p:pic>
      <p:sp>
        <p:nvSpPr>
          <p:cNvPr id="7" name="TextBox 6"/>
          <p:cNvSpPr txBox="1"/>
          <p:nvPr/>
        </p:nvSpPr>
        <p:spPr>
          <a:xfrm>
            <a:off x="228600" y="1304924"/>
            <a:ext cx="1790700" cy="5047536"/>
          </a:xfrm>
          <a:prstGeom prst="rect">
            <a:avLst/>
          </a:prstGeom>
          <a:noFill/>
        </p:spPr>
        <p:txBody>
          <a:bodyPr wrap="square" rtlCol="0">
            <a:spAutoFit/>
          </a:bodyPr>
          <a:lstStyle/>
          <a:p>
            <a:r>
              <a:rPr lang="en-US" dirty="0" smtClean="0"/>
              <a:t> </a:t>
            </a:r>
            <a:r>
              <a:rPr lang="en-US" sz="1600" dirty="0" smtClean="0"/>
              <a:t>R is the squared root of R2 (R-square) and it depicts the correlation between observed and expected values of dependent variable on the other hand, R square indicates the amount of variance in dependent variable which can be explained or caused by an independent variables. </a:t>
            </a:r>
            <a:endParaRPr lang="en-US" sz="1600" dirty="0"/>
          </a:p>
        </p:txBody>
      </p:sp>
    </p:spTree>
    <p:extLst>
      <p:ext uri="{BB962C8B-B14F-4D97-AF65-F5344CB8AC3E}">
        <p14:creationId xmlns="" xmlns:p14="http://schemas.microsoft.com/office/powerpoint/2010/main" val="22002567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1"/>
            <a:ext cx="10353761" cy="1383632"/>
          </a:xfrm>
        </p:spPr>
        <p:txBody>
          <a:bodyPr/>
          <a:lstStyle/>
          <a:p>
            <a:r>
              <a:rPr lang="en-US" b="1" u="sng" dirty="0" smtClean="0"/>
              <a:t>INTRODUCTION</a:t>
            </a:r>
            <a:endParaRPr lang="en-US" b="1" u="sng" dirty="0"/>
          </a:p>
        </p:txBody>
      </p:sp>
      <p:pic>
        <p:nvPicPr>
          <p:cNvPr id="1026" name="Picture 2"/>
          <p:cNvPicPr>
            <a:picLocks noChangeAspect="1" noChangeArrowheads="1"/>
          </p:cNvPicPr>
          <p:nvPr/>
        </p:nvPicPr>
        <p:blipFill>
          <a:blip r:embed="rId2" cstate="print"/>
          <a:srcRect/>
          <a:stretch>
            <a:fillRect/>
          </a:stretch>
        </p:blipFill>
        <p:spPr bwMode="auto">
          <a:xfrm>
            <a:off x="413904" y="1269486"/>
            <a:ext cx="5618761" cy="3492520"/>
          </a:xfrm>
          <a:prstGeom prst="rect">
            <a:avLst/>
          </a:prstGeom>
          <a:noFill/>
          <a:ln w="9525">
            <a:noFill/>
            <a:miter lim="800000"/>
            <a:headEnd/>
            <a:tailEnd/>
          </a:ln>
          <a:effectLst>
            <a:softEdge rad="12700"/>
          </a:effectLst>
          <a:scene3d>
            <a:camera prst="perspectiveContrastingLeftFacing"/>
            <a:lightRig rig="threePt" dir="t"/>
          </a:scene3d>
          <a:sp3d>
            <a:bevelT/>
          </a:sp3d>
        </p:spPr>
      </p:pic>
      <p:pic>
        <p:nvPicPr>
          <p:cNvPr id="1028" name="Picture 4"/>
          <p:cNvPicPr>
            <a:picLocks noChangeAspect="1" noChangeArrowheads="1"/>
          </p:cNvPicPr>
          <p:nvPr/>
        </p:nvPicPr>
        <p:blipFill>
          <a:blip r:embed="rId3" cstate="print"/>
          <a:srcRect/>
          <a:stretch>
            <a:fillRect/>
          </a:stretch>
        </p:blipFill>
        <p:spPr bwMode="auto">
          <a:xfrm>
            <a:off x="6959683" y="1135207"/>
            <a:ext cx="4305300" cy="5086350"/>
          </a:xfrm>
          <a:prstGeom prst="rect">
            <a:avLst/>
          </a:prstGeom>
          <a:noFill/>
          <a:ln w="9525">
            <a:noFill/>
            <a:miter lim="800000"/>
            <a:headEnd/>
            <a:tailEnd/>
          </a:ln>
          <a:effectLst>
            <a:softEdge rad="127000"/>
          </a:effectLst>
        </p:spPr>
      </p:pic>
    </p:spTree>
    <p:extLst>
      <p:ext uri="{BB962C8B-B14F-4D97-AF65-F5344CB8AC3E}">
        <p14:creationId xmlns="" xmlns:p14="http://schemas.microsoft.com/office/powerpoint/2010/main" val="35231900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The value of </a:t>
            </a:r>
            <a:r>
              <a:rPr lang="en-US" dirty="0" err="1" smtClean="0"/>
              <a:t>Prob</a:t>
            </a:r>
            <a:r>
              <a:rPr lang="en-US" dirty="0" smtClean="0"/>
              <a:t>(F) is the probability that the null hypothesis for the full model is true (i.e., that all of the regression coefficients are zero).  For example, if </a:t>
            </a:r>
            <a:r>
              <a:rPr lang="en-US" dirty="0" err="1" smtClean="0"/>
              <a:t>Prob</a:t>
            </a:r>
            <a:r>
              <a:rPr lang="en-US" dirty="0" smtClean="0"/>
              <a:t>(F) has a value of 0.01000 then there is 1 chance in 100 that all of the regression parameters are zero.  This low a value would imply that at least some of the regression parameters are nonzero and that the regression equation does have some validity in fitting the data (i.e., the independent variables are not purely random with respect to the dependent variable</a:t>
            </a:r>
            <a:r>
              <a:rPr lang="en-US" dirty="0" smtClean="0"/>
              <a:t>).</a:t>
            </a:r>
          </a:p>
          <a:p>
            <a:r>
              <a:rPr lang="en-US" dirty="0" smtClean="0"/>
              <a:t>The one-way analysis of variance (ANOVA) is used to determine whether there are any statistically significant differences between the means of three or more independent (unrelated) groups</a:t>
            </a:r>
          </a:p>
          <a:p>
            <a:r>
              <a:rPr lang="en-US" dirty="0" smtClean="0"/>
              <a:t>An </a:t>
            </a:r>
            <a:r>
              <a:rPr lang="en-US" b="1" dirty="0" smtClean="0"/>
              <a:t>F statistic</a:t>
            </a:r>
            <a:r>
              <a:rPr lang="en-US" dirty="0" smtClean="0"/>
              <a:t> is a value you get when you run an ANOVA </a:t>
            </a:r>
            <a:r>
              <a:rPr lang="en-US" b="1" dirty="0" smtClean="0"/>
              <a:t>test</a:t>
            </a:r>
            <a:r>
              <a:rPr lang="en-US" dirty="0" smtClean="0"/>
              <a:t> or a regression analysis to find out if the means between two populations are significantly different.</a:t>
            </a:r>
          </a:p>
          <a:p>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849526"/>
          </a:xfrm>
        </p:spPr>
        <p:txBody>
          <a:bodyPr>
            <a:normAutofit/>
          </a:bodyPr>
          <a:lstStyle/>
          <a:p>
            <a:r>
              <a:rPr lang="en-US" b="1" u="sng" dirty="0" smtClean="0"/>
              <a:t>REGRESSION ANALYSIS</a:t>
            </a:r>
            <a:endParaRPr lang="en-US" u="sng" dirty="0"/>
          </a:p>
        </p:txBody>
      </p:sp>
      <p:pic>
        <p:nvPicPr>
          <p:cNvPr id="5121" name="Picture 1"/>
          <p:cNvPicPr>
            <a:picLocks noChangeAspect="1" noChangeArrowheads="1"/>
          </p:cNvPicPr>
          <p:nvPr/>
        </p:nvPicPr>
        <p:blipFill>
          <a:blip r:embed="rId2" cstate="print"/>
          <a:srcRect/>
          <a:stretch>
            <a:fillRect/>
          </a:stretch>
        </p:blipFill>
        <p:spPr bwMode="auto">
          <a:xfrm>
            <a:off x="2886137" y="1174853"/>
            <a:ext cx="6029325" cy="2295525"/>
          </a:xfrm>
          <a:prstGeom prst="rect">
            <a:avLst/>
          </a:prstGeom>
          <a:noFill/>
          <a:ln w="9525">
            <a:noFill/>
            <a:miter lim="800000"/>
            <a:headEnd/>
            <a:tailEnd/>
          </a:ln>
        </p:spPr>
      </p:pic>
      <p:pic>
        <p:nvPicPr>
          <p:cNvPr id="5122" name="Picture 2"/>
          <p:cNvPicPr>
            <a:picLocks noChangeAspect="1" noChangeArrowheads="1"/>
          </p:cNvPicPr>
          <p:nvPr/>
        </p:nvPicPr>
        <p:blipFill>
          <a:blip r:embed="rId3" cstate="print"/>
          <a:srcRect/>
          <a:stretch>
            <a:fillRect/>
          </a:stretch>
        </p:blipFill>
        <p:spPr bwMode="auto">
          <a:xfrm>
            <a:off x="2897579" y="3601315"/>
            <a:ext cx="5997039" cy="2585729"/>
          </a:xfrm>
          <a:prstGeom prst="rect">
            <a:avLst/>
          </a:prstGeom>
          <a:noFill/>
          <a:ln w="9525">
            <a:noFill/>
            <a:miter lim="800000"/>
            <a:headEnd/>
            <a:tailEnd/>
          </a:ln>
        </p:spPr>
      </p:pic>
    </p:spTree>
    <p:extLst>
      <p:ext uri="{BB962C8B-B14F-4D97-AF65-F5344CB8AC3E}">
        <p14:creationId xmlns="" xmlns:p14="http://schemas.microsoft.com/office/powerpoint/2010/main" val="22002567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Hypotheses for the Durbin Watson test are:</a:t>
            </a:r>
            <a:br>
              <a:rPr lang="en-US" dirty="0" smtClean="0"/>
            </a:br>
            <a:r>
              <a:rPr lang="en-US" dirty="0" smtClean="0"/>
              <a:t>H</a:t>
            </a:r>
            <a:r>
              <a:rPr lang="en-US" baseline="-25000" dirty="0" smtClean="0"/>
              <a:t>0</a:t>
            </a:r>
            <a:r>
              <a:rPr lang="en-US" dirty="0" smtClean="0"/>
              <a:t> = no first order autocorrelation.</a:t>
            </a:r>
            <a:br>
              <a:rPr lang="en-US" dirty="0" smtClean="0"/>
            </a:br>
            <a:r>
              <a:rPr lang="en-US" dirty="0" smtClean="0"/>
              <a:t>H</a:t>
            </a:r>
            <a:r>
              <a:rPr lang="en-US" baseline="-25000" dirty="0" smtClean="0"/>
              <a:t>1</a:t>
            </a:r>
            <a:r>
              <a:rPr lang="en-US" dirty="0" smtClean="0"/>
              <a:t> = first order correlation exists.</a:t>
            </a:r>
          </a:p>
          <a:p>
            <a:endParaRPr lang="en-US" dirty="0" smtClean="0"/>
          </a:p>
          <a:p>
            <a:pPr fontAlgn="base"/>
            <a:r>
              <a:rPr lang="en-US" dirty="0" smtClean="0"/>
              <a:t>2 is no autocorrelation.</a:t>
            </a:r>
          </a:p>
          <a:p>
            <a:pPr fontAlgn="base"/>
            <a:r>
              <a:rPr lang="en-US" dirty="0" smtClean="0"/>
              <a:t>0 to &lt;2 is positive autocorrelation (common in time series data).</a:t>
            </a:r>
          </a:p>
          <a:p>
            <a:pPr fontAlgn="base"/>
            <a:r>
              <a:rPr lang="en-US" dirty="0" smtClean="0"/>
              <a:t>&gt;2 to 4 is negative autocorrelation (less common in time series data).</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ANOVA</a:t>
            </a:r>
            <a:endParaRPr lang="en-US" dirty="0"/>
          </a:p>
        </p:txBody>
      </p:sp>
      <p:sp>
        <p:nvSpPr>
          <p:cNvPr id="3" name="Content Placeholder 2"/>
          <p:cNvSpPr>
            <a:spLocks noGrp="1"/>
          </p:cNvSpPr>
          <p:nvPr>
            <p:ph idx="1"/>
          </p:nvPr>
        </p:nvSpPr>
        <p:spPr/>
        <p:txBody>
          <a:bodyPr/>
          <a:lstStyle/>
          <a:p>
            <a:r>
              <a:rPr lang="en-US" dirty="0" smtClean="0"/>
              <a:t>The one-way analysis of variance (ANOVA) is used to determine whether there are any statistically significant differences between the means of three or more independent (unrelated) groups</a:t>
            </a:r>
          </a:p>
          <a:p>
            <a:r>
              <a:rPr lang="en-US" dirty="0" smtClean="0"/>
              <a:t>An </a:t>
            </a:r>
            <a:r>
              <a:rPr lang="en-US" b="1" dirty="0" smtClean="0"/>
              <a:t>F statistic</a:t>
            </a:r>
            <a:r>
              <a:rPr lang="en-US" dirty="0" smtClean="0"/>
              <a:t> is a value you get when you run an ANOVA </a:t>
            </a:r>
            <a:r>
              <a:rPr lang="en-US" b="1" dirty="0" smtClean="0"/>
              <a:t>test</a:t>
            </a:r>
            <a:r>
              <a:rPr lang="en-US" dirty="0" smtClean="0"/>
              <a:t> or a regression analysis to find out if the means between two populations are significantly different.</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rESULTS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Over all the results are consistent with the influence of independent variable on the dependent variable with the effect of respective dimensions. Thus it is concluded that the relation proposed in the study has the meaning in the telecom sector of the Rawalpindi and Islamabad.</a:t>
            </a:r>
          </a:p>
          <a:p>
            <a:endParaRPr lang="en-US" dirty="0" smtClean="0"/>
          </a:p>
          <a:p>
            <a:r>
              <a:rPr lang="en-US" dirty="0" smtClean="0"/>
              <a:t>Correlation results explain that the all of the predictors have a strong positive relation with the dependent variable. POS has a strong positive relation with the job performance at the significance level of 0.000. Furthermore motivation and organizational culture also has a strong positive linear correlation at significance level 0.000 thus the results of undergone research conform the already stated relationships in theory. </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164431"/>
            <a:ext cx="10353761" cy="1326321"/>
          </a:xfrm>
        </p:spPr>
        <p:txBody>
          <a:bodyPr/>
          <a:lstStyle/>
          <a:p>
            <a:r>
              <a:rPr lang="en-US" b="1" u="sng" dirty="0" smtClean="0"/>
              <a:t>LIMITATIONS</a:t>
            </a:r>
            <a:endParaRPr lang="en-US" u="sng" dirty="0"/>
          </a:p>
        </p:txBody>
      </p:sp>
      <p:sp>
        <p:nvSpPr>
          <p:cNvPr id="3" name="Content Placeholder 2"/>
          <p:cNvSpPr>
            <a:spLocks noGrp="1"/>
          </p:cNvSpPr>
          <p:nvPr>
            <p:ph idx="1"/>
          </p:nvPr>
        </p:nvSpPr>
        <p:spPr/>
        <p:txBody>
          <a:bodyPr/>
          <a:lstStyle/>
          <a:p>
            <a:pPr lvl="0"/>
            <a:r>
              <a:rPr lang="en-US" dirty="0" smtClean="0"/>
              <a:t>Time constraints were a major limitation in conducting the research. </a:t>
            </a:r>
            <a:r>
              <a:rPr lang="en-US" dirty="0" err="1" smtClean="0"/>
              <a:t>Longitudnal</a:t>
            </a:r>
            <a:r>
              <a:rPr lang="en-US" dirty="0" smtClean="0"/>
              <a:t> study would have been more effective</a:t>
            </a:r>
          </a:p>
          <a:p>
            <a:pPr lvl="0"/>
            <a:r>
              <a:rPr lang="en-US" dirty="0" smtClean="0"/>
              <a:t>Sample size was small and restricted to Rawalpindi and Islamabad only.</a:t>
            </a:r>
          </a:p>
          <a:p>
            <a:pPr lvl="0"/>
            <a:r>
              <a:rPr lang="en-US" dirty="0" smtClean="0"/>
              <a:t>All the variables are assessed through the questionnaire; this poses the common method of bias.</a:t>
            </a:r>
          </a:p>
          <a:p>
            <a:pPr lvl="0">
              <a:buNone/>
            </a:pPr>
            <a:endParaRPr lang="en-US" dirty="0"/>
          </a:p>
        </p:txBody>
      </p:sp>
    </p:spTree>
    <p:extLst>
      <p:ext uri="{BB962C8B-B14F-4D97-AF65-F5344CB8AC3E}">
        <p14:creationId xmlns="" xmlns:p14="http://schemas.microsoft.com/office/powerpoint/2010/main" val="32779689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152400"/>
            <a:ext cx="10353761" cy="1326321"/>
          </a:xfrm>
        </p:spPr>
        <p:txBody>
          <a:bodyPr/>
          <a:lstStyle/>
          <a:p>
            <a:r>
              <a:rPr lang="en-US" b="1" u="sng" dirty="0" smtClean="0"/>
              <a:t>FUTURE DIRECTIONS</a:t>
            </a:r>
            <a:endParaRPr lang="en-US" u="sng" dirty="0"/>
          </a:p>
        </p:txBody>
      </p:sp>
      <p:sp>
        <p:nvSpPr>
          <p:cNvPr id="3" name="Content Placeholder 2"/>
          <p:cNvSpPr>
            <a:spLocks noGrp="1"/>
          </p:cNvSpPr>
          <p:nvPr>
            <p:ph idx="1"/>
          </p:nvPr>
        </p:nvSpPr>
        <p:spPr>
          <a:xfrm>
            <a:off x="913794" y="1338074"/>
            <a:ext cx="10353762" cy="3695136"/>
          </a:xfrm>
        </p:spPr>
        <p:txBody>
          <a:bodyPr>
            <a:noAutofit/>
          </a:bodyPr>
          <a:lstStyle/>
          <a:p>
            <a:pPr marL="0" indent="0">
              <a:buNone/>
            </a:pPr>
            <a:r>
              <a:rPr lang="en-GB" dirty="0"/>
              <a:t>Future studies can</a:t>
            </a:r>
            <a:r>
              <a:rPr lang="en-GB" dirty="0" smtClean="0"/>
              <a:t>:</a:t>
            </a:r>
            <a:endParaRPr lang="en-US" dirty="0"/>
          </a:p>
          <a:p>
            <a:pPr lvl="0"/>
            <a:r>
              <a:rPr lang="en-US" dirty="0" smtClean="0"/>
              <a:t>It would be more effective if the team commitment and team performance is being measured relating to the team related outcome.</a:t>
            </a:r>
          </a:p>
          <a:p>
            <a:pPr lvl="0"/>
            <a:r>
              <a:rPr lang="en-US" dirty="0" smtClean="0"/>
              <a:t>The managers can correlate the preferred outcomes to the aimed performance levels. They must ensure that the perception of the employees towards the organization is positive.</a:t>
            </a:r>
            <a:endParaRPr lang="en-US" sz="1800" dirty="0" smtClean="0"/>
          </a:p>
          <a:p>
            <a:pPr lvl="0"/>
            <a:r>
              <a:rPr lang="en-US" dirty="0" smtClean="0"/>
              <a:t>Organizations that work under the service sector should make sure the proper and efficient provision of quality support from organization to all the employees at all levels of organizations.  </a:t>
            </a:r>
            <a:endParaRPr lang="en-US" sz="1800" dirty="0" smtClean="0"/>
          </a:p>
        </p:txBody>
      </p:sp>
    </p:spTree>
    <p:extLst>
      <p:ext uri="{BB962C8B-B14F-4D97-AF65-F5344CB8AC3E}">
        <p14:creationId xmlns="" xmlns:p14="http://schemas.microsoft.com/office/powerpoint/2010/main" val="20905854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353761" cy="1326321"/>
          </a:xfrm>
        </p:spPr>
        <p:txBody>
          <a:bodyPr/>
          <a:lstStyle/>
          <a:p>
            <a:r>
              <a:rPr lang="en-US" b="1" u="sng" dirty="0" smtClean="0"/>
              <a:t>RECOMMENDATIONS</a:t>
            </a:r>
            <a:endParaRPr lang="en-US" u="sng" dirty="0"/>
          </a:p>
        </p:txBody>
      </p:sp>
      <p:sp>
        <p:nvSpPr>
          <p:cNvPr id="3" name="Content Placeholder 2"/>
          <p:cNvSpPr>
            <a:spLocks noGrp="1"/>
          </p:cNvSpPr>
          <p:nvPr>
            <p:ph idx="1"/>
          </p:nvPr>
        </p:nvSpPr>
        <p:spPr>
          <a:xfrm>
            <a:off x="757280" y="1200151"/>
            <a:ext cx="10515600" cy="5153024"/>
          </a:xfrm>
        </p:spPr>
        <p:txBody>
          <a:bodyPr>
            <a:noAutofit/>
          </a:bodyPr>
          <a:lstStyle/>
          <a:p>
            <a:pPr lvl="0"/>
            <a:r>
              <a:rPr lang="en-US" dirty="0" smtClean="0"/>
              <a:t>The same study could be conducted on a different industry or the different companies to see the organization support, commitment and performances of the employees.</a:t>
            </a:r>
          </a:p>
          <a:p>
            <a:pPr lvl="0"/>
            <a:r>
              <a:rPr lang="en-US" dirty="0" smtClean="0"/>
              <a:t>It would be more effective if the team commitment and team performance is being measured relating to the team related outcome.</a:t>
            </a:r>
          </a:p>
          <a:p>
            <a:pPr lvl="0"/>
            <a:r>
              <a:rPr lang="en-US" dirty="0" smtClean="0"/>
              <a:t>Work related attitudes should be given greater focus</a:t>
            </a:r>
          </a:p>
          <a:p>
            <a:pPr lvl="0"/>
            <a:r>
              <a:rPr lang="en-US" dirty="0" smtClean="0"/>
              <a:t>It is beneficial to make substantial investment in such resources that helps in adapting and implementing organizational support activities.</a:t>
            </a:r>
          </a:p>
          <a:p>
            <a:pPr lvl="0"/>
            <a:r>
              <a:rPr lang="en-US" dirty="0" smtClean="0"/>
              <a:t>Investing in training and development initiatives. Satisfied employees most tend to be great performers and achievers. </a:t>
            </a:r>
          </a:p>
          <a:p>
            <a:pPr lvl="0"/>
            <a:r>
              <a:rPr lang="en-US" dirty="0" smtClean="0"/>
              <a:t>Organizations that work under the service sector should make sure the proper and efficient provision of quality support from organization to all the employees at all levels of organizations.  </a:t>
            </a:r>
            <a:endParaRPr lang="en-US" dirty="0"/>
          </a:p>
        </p:txBody>
      </p:sp>
    </p:spTree>
    <p:extLst>
      <p:ext uri="{BB962C8B-B14F-4D97-AF65-F5344CB8AC3E}">
        <p14:creationId xmlns="" xmlns:p14="http://schemas.microsoft.com/office/powerpoint/2010/main" val="741709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422107" y="1070810"/>
            <a:ext cx="6962775" cy="4134853"/>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 xmlns:p14="http://schemas.microsoft.com/office/powerpoint/2010/main" val="35901774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NEED OF THE STUDY</a:t>
            </a:r>
            <a:endParaRPr lang="en-US" b="1" u="sng" dirty="0"/>
          </a:p>
        </p:txBody>
      </p:sp>
      <p:sp>
        <p:nvSpPr>
          <p:cNvPr id="3" name="Content Placeholder 2"/>
          <p:cNvSpPr>
            <a:spLocks noGrp="1"/>
          </p:cNvSpPr>
          <p:nvPr>
            <p:ph idx="1"/>
          </p:nvPr>
        </p:nvSpPr>
        <p:spPr>
          <a:xfrm>
            <a:off x="838200" y="2497539"/>
            <a:ext cx="10515600" cy="3679423"/>
          </a:xfrm>
        </p:spPr>
        <p:txBody>
          <a:bodyPr/>
          <a:lstStyle/>
          <a:p>
            <a:pPr marL="0" indent="0" algn="ctr">
              <a:buNone/>
            </a:pPr>
            <a:r>
              <a:rPr lang="en-US" i="1" dirty="0" smtClean="0"/>
              <a:t>The growing trend of global human resource has significantly driven up the need for treating employees as the most predominant profit generating factor of organization with which it has now become important to study the behavioral factors which impact the employee productivity.</a:t>
            </a:r>
            <a:r>
              <a:rPr lang="en-US" dirty="0" smtClean="0"/>
              <a:t> </a:t>
            </a:r>
            <a:r>
              <a:rPr lang="en-US" i="1" dirty="0" smtClean="0"/>
              <a:t>More specifically in service based organizations employees are seen as the most significant asset for organizational success as service efficiency is mostly determined by the employee’s attitude towards their work and such a desirable attitude can only be developed through better formulation and implementation of human resource strategies and policies</a:t>
            </a:r>
            <a:endParaRPr lang="en-US" i="1" dirty="0"/>
          </a:p>
        </p:txBody>
      </p:sp>
    </p:spTree>
    <p:extLst>
      <p:ext uri="{BB962C8B-B14F-4D97-AF65-F5344CB8AC3E}">
        <p14:creationId xmlns="" xmlns:p14="http://schemas.microsoft.com/office/powerpoint/2010/main" val="22819774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3"/>
          <p:cNvGraphicFramePr>
            <a:graphicFrameLocks noGrp="1"/>
          </p:cNvGraphicFramePr>
          <p:nvPr>
            <p:ph idx="1"/>
            <p:extLst>
              <p:ext uri="{D42A27DB-BD31-4B8C-83A1-F6EECF244321}">
                <p14:modId xmlns="" xmlns:p14="http://schemas.microsoft.com/office/powerpoint/2010/main" val="3952145029"/>
              </p:ext>
            </p:extLst>
          </p:nvPr>
        </p:nvGraphicFramePr>
        <p:xfrm>
          <a:off x="0" y="0"/>
          <a:ext cx="12192000" cy="7232611"/>
        </p:xfrm>
        <a:graphic>
          <a:graphicData uri="http://schemas.openxmlformats.org/drawingml/2006/table">
            <a:tbl>
              <a:tblPr firstRow="1" bandRow="1">
                <a:tableStyleId>{5C22544A-7EE6-4342-B048-85BDC9FD1C3A}</a:tableStyleId>
              </a:tblPr>
              <a:tblGrid>
                <a:gridCol w="6096000"/>
                <a:gridCol w="6096000"/>
              </a:tblGrid>
              <a:tr h="1053593">
                <a:tc>
                  <a:txBody>
                    <a:bodyPr/>
                    <a:lstStyle/>
                    <a:p>
                      <a:pPr algn="ctr"/>
                      <a:r>
                        <a:rPr lang="en-US" sz="2800" dirty="0" smtClean="0"/>
                        <a:t>VARIABLES</a:t>
                      </a:r>
                      <a:endParaRPr lang="en-US" sz="2800" dirty="0"/>
                    </a:p>
                  </a:txBody>
                  <a:tcPr>
                    <a:solidFill>
                      <a:srgbClr val="002060"/>
                    </a:solidFill>
                  </a:tcPr>
                </a:tc>
                <a:tc>
                  <a:txBody>
                    <a:bodyPr/>
                    <a:lstStyle/>
                    <a:p>
                      <a:pPr algn="ctr"/>
                      <a:r>
                        <a:rPr lang="en-US" sz="2800" dirty="0" smtClean="0"/>
                        <a:t>INTRODUCTION</a:t>
                      </a:r>
                      <a:endParaRPr lang="en-US" sz="2800" dirty="0"/>
                    </a:p>
                  </a:txBody>
                  <a:tcPr>
                    <a:solidFill>
                      <a:srgbClr val="002060"/>
                    </a:solidFill>
                  </a:tcPr>
                </a:tc>
              </a:tr>
              <a:tr h="2063789">
                <a:tc>
                  <a:txBody>
                    <a:bodyPr/>
                    <a:lstStyle/>
                    <a:p>
                      <a:pPr algn="ctr"/>
                      <a:r>
                        <a:rPr lang="en-US" sz="1800" b="1" i="0" kern="1200" dirty="0" smtClean="0">
                          <a:solidFill>
                            <a:schemeClr val="dk1"/>
                          </a:solidFill>
                          <a:latin typeface="+mn-lt"/>
                          <a:ea typeface="+mn-ea"/>
                          <a:cs typeface="+mn-cs"/>
                        </a:rPr>
                        <a:t>Organization Culture </a:t>
                      </a:r>
                      <a:endParaRPr lang="en-US" sz="2400" b="1" i="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Organization culture is known as an organizational system that integrates its members through jointly shared values and rituals. It is the most precious thing a company has therefore it must have more exertion on it than anything else. POS tends to impact employee’s performance through its dimension of organization culture as it is the most apparent factor of any organization. Employees’ have greater capability of forming belief about all the actions directed towards them by the organization. At different level of organization culture different background, ethics and racial differences impact upon performance. The similar organization culture with different backgrounds has common set of values and beliefs to be effected by organization systems. (Robbins and </a:t>
                      </a:r>
                      <a:r>
                        <a:rPr lang="en-US" sz="1400" kern="1200" dirty="0" err="1" smtClean="0">
                          <a:solidFill>
                            <a:schemeClr val="dk1"/>
                          </a:solidFill>
                          <a:latin typeface="+mn-lt"/>
                          <a:ea typeface="+mn-ea"/>
                          <a:cs typeface="+mn-cs"/>
                        </a:rPr>
                        <a:t>Sanghi</a:t>
                      </a:r>
                      <a:r>
                        <a:rPr lang="en-US" sz="1400" kern="1200" dirty="0" smtClean="0">
                          <a:solidFill>
                            <a:schemeClr val="dk1"/>
                          </a:solidFill>
                          <a:latin typeface="+mn-lt"/>
                          <a:ea typeface="+mn-ea"/>
                          <a:cs typeface="+mn-cs"/>
                        </a:rPr>
                        <a:t>, 2007).</a:t>
                      </a:r>
                      <a:endParaRPr lang="en-US" sz="1400" dirty="0"/>
                    </a:p>
                  </a:txBody>
                  <a:tcPr/>
                </a:tc>
              </a:tr>
              <a:tr h="2063789">
                <a:tc>
                  <a:txBody>
                    <a:bodyPr/>
                    <a:lstStyle/>
                    <a:p>
                      <a:pPr algn="ctr"/>
                      <a:r>
                        <a:rPr lang="en-US" sz="2400" b="1" dirty="0" smtClean="0"/>
                        <a:t>Motivation</a:t>
                      </a:r>
                      <a:endParaRPr lang="en-US" sz="2400" b="1" dirty="0"/>
                    </a:p>
                  </a:txBody>
                  <a:tcPr/>
                </a:tc>
                <a:tc>
                  <a:txBody>
                    <a:bodyPr/>
                    <a:lstStyle/>
                    <a:p>
                      <a:r>
                        <a:rPr lang="en-US" sz="1400" b="1" i="1" kern="1200" dirty="0" smtClean="0">
                          <a:solidFill>
                            <a:schemeClr val="dk1"/>
                          </a:solidFill>
                          <a:latin typeface="+mn-lt"/>
                          <a:ea typeface="+mn-ea"/>
                          <a:cs typeface="+mn-cs"/>
                        </a:rPr>
                        <a:t> </a:t>
                      </a:r>
                      <a:endParaRPr lang="en-US" sz="1400" kern="1200" dirty="0" smtClean="0">
                        <a:solidFill>
                          <a:schemeClr val="dk1"/>
                        </a:solidFill>
                        <a:latin typeface="+mn-lt"/>
                        <a:ea typeface="+mn-ea"/>
                        <a:cs typeface="+mn-cs"/>
                      </a:endParaRPr>
                    </a:p>
                    <a:p>
                      <a:r>
                        <a:rPr lang="en-US" sz="1400" kern="1200" dirty="0" smtClean="0">
                          <a:solidFill>
                            <a:schemeClr val="dk1"/>
                          </a:solidFill>
                          <a:latin typeface="+mn-lt"/>
                          <a:ea typeface="+mn-ea"/>
                          <a:cs typeface="+mn-cs"/>
                        </a:rPr>
                        <a:t>Motivation at organizational level can be defined as a psychological driving force which induces the behavior of goal attainment in employees. . For example, achievement, accomplishment and competence are achieved from performing one’s job well. Extrinsic motivation comes from the working environment, not directly related to ones actual job. Fringe benefits and rewarding good actions are examples of this type of motivation</a:t>
                      </a:r>
                      <a:endParaRPr lang="en-US" sz="1400" dirty="0"/>
                    </a:p>
                  </a:txBody>
                  <a:tcPr/>
                </a:tc>
              </a:tr>
              <a:tr h="1676829">
                <a:tc>
                  <a:txBody>
                    <a:bodyPr/>
                    <a:lstStyle/>
                    <a:p>
                      <a:pPr algn="ctr"/>
                      <a:r>
                        <a:rPr lang="en-US" sz="1800" b="1" i="1" kern="1200" dirty="0" smtClean="0">
                          <a:solidFill>
                            <a:schemeClr val="dk1"/>
                          </a:solidFill>
                          <a:latin typeface="+mn-lt"/>
                          <a:ea typeface="+mn-ea"/>
                          <a:cs typeface="+mn-cs"/>
                        </a:rPr>
                        <a:t> </a:t>
                      </a:r>
                      <a:r>
                        <a:rPr lang="en-US" sz="2000" b="1" i="0" kern="1200" dirty="0" smtClean="0">
                          <a:solidFill>
                            <a:schemeClr val="dk1"/>
                          </a:solidFill>
                          <a:latin typeface="+mn-lt"/>
                          <a:ea typeface="+mn-ea"/>
                          <a:cs typeface="+mn-cs"/>
                        </a:rPr>
                        <a:t>Commitment </a:t>
                      </a:r>
                      <a:endParaRPr lang="en-US" sz="2400" b="1" i="0" dirty="0"/>
                    </a:p>
                  </a:txBody>
                  <a:tcPr/>
                </a:tc>
                <a:tc>
                  <a:txBody>
                    <a:bodyPr/>
                    <a:lstStyle/>
                    <a:p>
                      <a:r>
                        <a:rPr lang="en-US" sz="1400" kern="1200" dirty="0" smtClean="0">
                          <a:solidFill>
                            <a:schemeClr val="dk1"/>
                          </a:solidFill>
                          <a:latin typeface="+mn-lt"/>
                          <a:ea typeface="+mn-ea"/>
                          <a:cs typeface="+mn-cs"/>
                        </a:rPr>
                        <a:t>Commitment to an organization can be referred to as an attachment of employees to their organization. The main area of concern is to find ways to improve how workers feel about their jobs. The regards of the employees toward the job tell about level of their commitment to the organization. Organizational commitment predicts the work including the job performance</a:t>
                      </a:r>
                      <a:endParaRPr lang="en-US" sz="1400" dirty="0"/>
                    </a:p>
                  </a:txBody>
                  <a:tcPr/>
                </a:tc>
              </a:tr>
            </a:tbl>
          </a:graphicData>
        </a:graphic>
      </p:graphicFrame>
    </p:spTree>
    <p:extLst>
      <p:ext uri="{BB962C8B-B14F-4D97-AF65-F5344CB8AC3E}">
        <p14:creationId xmlns="" xmlns:p14="http://schemas.microsoft.com/office/powerpoint/2010/main" val="11088129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3"/>
          <p:cNvGraphicFramePr>
            <a:graphicFrameLocks noGrp="1"/>
          </p:cNvGraphicFramePr>
          <p:nvPr>
            <p:ph idx="1"/>
            <p:extLst>
              <p:ext uri="{D42A27DB-BD31-4B8C-83A1-F6EECF244321}">
                <p14:modId xmlns="" xmlns:p14="http://schemas.microsoft.com/office/powerpoint/2010/main" val="3952145029"/>
              </p:ext>
            </p:extLst>
          </p:nvPr>
        </p:nvGraphicFramePr>
        <p:xfrm>
          <a:off x="0" y="0"/>
          <a:ext cx="12192000" cy="3117382"/>
        </p:xfrm>
        <a:graphic>
          <a:graphicData uri="http://schemas.openxmlformats.org/drawingml/2006/table">
            <a:tbl>
              <a:tblPr firstRow="1" bandRow="1">
                <a:tableStyleId>{5C22544A-7EE6-4342-B048-85BDC9FD1C3A}</a:tableStyleId>
              </a:tblPr>
              <a:tblGrid>
                <a:gridCol w="6096000"/>
                <a:gridCol w="6096000"/>
              </a:tblGrid>
              <a:tr h="1053593">
                <a:tc>
                  <a:txBody>
                    <a:bodyPr/>
                    <a:lstStyle/>
                    <a:p>
                      <a:pPr algn="ctr"/>
                      <a:r>
                        <a:rPr lang="en-US" sz="2800" dirty="0" smtClean="0"/>
                        <a:t>VARIABLES</a:t>
                      </a:r>
                      <a:endParaRPr lang="en-US" sz="2800" dirty="0"/>
                    </a:p>
                  </a:txBody>
                  <a:tcPr>
                    <a:solidFill>
                      <a:srgbClr val="002060"/>
                    </a:solidFill>
                  </a:tcPr>
                </a:tc>
                <a:tc>
                  <a:txBody>
                    <a:bodyPr/>
                    <a:lstStyle/>
                    <a:p>
                      <a:pPr algn="ctr"/>
                      <a:r>
                        <a:rPr lang="en-US" sz="2800" dirty="0" smtClean="0"/>
                        <a:t>INTRODUCTION</a:t>
                      </a:r>
                      <a:endParaRPr lang="en-US" sz="2800" dirty="0"/>
                    </a:p>
                  </a:txBody>
                  <a:tcPr>
                    <a:solidFill>
                      <a:srgbClr val="002060"/>
                    </a:solidFill>
                  </a:tcPr>
                </a:tc>
              </a:tr>
              <a:tr h="2063789">
                <a:tc>
                  <a:txBody>
                    <a:bodyPr/>
                    <a:lstStyle/>
                    <a:p>
                      <a:pPr algn="ctr"/>
                      <a:r>
                        <a:rPr lang="en-US" sz="2400" b="1" dirty="0" smtClean="0"/>
                        <a:t>TASK PERFORMANCE</a:t>
                      </a:r>
                      <a:endParaRPr lang="en-US" sz="2400" b="1" dirty="0"/>
                    </a:p>
                  </a:txBody>
                  <a:tcPr/>
                </a:tc>
                <a:tc>
                  <a:txBody>
                    <a:bodyPr/>
                    <a:lstStyle/>
                    <a:p>
                      <a:r>
                        <a:rPr lang="en-US" dirty="0" smtClean="0"/>
                        <a:t>It is the outcome of an individual. It has many dimensions i.e. behavioral,</a:t>
                      </a:r>
                      <a:r>
                        <a:rPr lang="en-US" baseline="0" dirty="0" smtClean="0"/>
                        <a:t> attitude, motivation, goal achievement, etc. It is the independent variable which can be assessed to reach the cause.</a:t>
                      </a:r>
                      <a:endParaRPr lang="en-US" dirty="0"/>
                    </a:p>
                  </a:txBody>
                  <a:tcPr/>
                </a:tc>
              </a:tr>
            </a:tbl>
          </a:graphicData>
        </a:graphic>
      </p:graphicFrame>
    </p:spTree>
    <p:extLst>
      <p:ext uri="{BB962C8B-B14F-4D97-AF65-F5344CB8AC3E}">
        <p14:creationId xmlns="" xmlns:p14="http://schemas.microsoft.com/office/powerpoint/2010/main" val="11088129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PROBLEM STATEMENT</a:t>
            </a:r>
            <a:endParaRPr lang="en-US" b="1" u="sng" dirty="0"/>
          </a:p>
        </p:txBody>
      </p:sp>
      <p:sp>
        <p:nvSpPr>
          <p:cNvPr id="3" name="Content Placeholder 2"/>
          <p:cNvSpPr>
            <a:spLocks noGrp="1"/>
          </p:cNvSpPr>
          <p:nvPr>
            <p:ph idx="1"/>
          </p:nvPr>
        </p:nvSpPr>
        <p:spPr>
          <a:xfrm>
            <a:off x="838200" y="2565779"/>
            <a:ext cx="10515600" cy="3611184"/>
          </a:xfrm>
        </p:spPr>
        <p:txBody>
          <a:bodyPr/>
          <a:lstStyle/>
          <a:p>
            <a:r>
              <a:rPr lang="en-US" dirty="0" smtClean="0"/>
              <a:t>The undergoing research aims to investigate the impact of Perceived Organization Support (POS) on the Job Performance of employees because of the significant increase in need for investigating the role of social relationships in the HR literature. </a:t>
            </a:r>
            <a:endParaRPr lang="en-US" dirty="0"/>
          </a:p>
        </p:txBody>
      </p:sp>
    </p:spTree>
    <p:extLst>
      <p:ext uri="{BB962C8B-B14F-4D97-AF65-F5344CB8AC3E}">
        <p14:creationId xmlns="" xmlns:p14="http://schemas.microsoft.com/office/powerpoint/2010/main" val="36957321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OBJECTIVE</a:t>
            </a:r>
            <a:endParaRPr lang="en-US" b="1" u="sng" dirty="0"/>
          </a:p>
        </p:txBody>
      </p:sp>
      <p:sp>
        <p:nvSpPr>
          <p:cNvPr id="3" name="Content Placeholder 2"/>
          <p:cNvSpPr>
            <a:spLocks noGrp="1"/>
          </p:cNvSpPr>
          <p:nvPr>
            <p:ph idx="1"/>
          </p:nvPr>
        </p:nvSpPr>
        <p:spPr>
          <a:xfrm>
            <a:off x="838200" y="2183641"/>
            <a:ext cx="10515600" cy="3993321"/>
          </a:xfrm>
        </p:spPr>
        <p:txBody>
          <a:bodyPr/>
          <a:lstStyle/>
          <a:p>
            <a:pPr lvl="0"/>
            <a:r>
              <a:rPr lang="en-US" dirty="0" smtClean="0"/>
              <a:t>To find out the importance of adopting organizational support behavior in the Telecom sector.</a:t>
            </a:r>
          </a:p>
          <a:p>
            <a:r>
              <a:rPr lang="en-US" dirty="0" smtClean="0"/>
              <a:t>To find out the extent to which perceived organizational support affects job performance.</a:t>
            </a:r>
          </a:p>
          <a:p>
            <a:pPr lvl="0"/>
            <a:endParaRPr lang="en-US" dirty="0"/>
          </a:p>
          <a:p>
            <a:pPr lvl="0"/>
            <a:r>
              <a:rPr lang="en-US" dirty="0"/>
              <a:t>To determine the </a:t>
            </a:r>
            <a:r>
              <a:rPr lang="en-US" dirty="0" smtClean="0"/>
              <a:t>POC impact on Job Performance.</a:t>
            </a:r>
          </a:p>
          <a:p>
            <a:pPr lvl="0"/>
            <a:endParaRPr lang="en-US" dirty="0"/>
          </a:p>
          <a:p>
            <a:pPr lvl="0"/>
            <a:r>
              <a:rPr lang="en-US" dirty="0" smtClean="0"/>
              <a:t>To make data analysis and interpretations based on the perception of employees and managers in organizations. </a:t>
            </a:r>
          </a:p>
          <a:p>
            <a:pPr marL="0" indent="0">
              <a:buNone/>
            </a:pPr>
            <a:endParaRPr lang="en-US" dirty="0"/>
          </a:p>
        </p:txBody>
      </p:sp>
    </p:spTree>
    <p:extLst>
      <p:ext uri="{BB962C8B-B14F-4D97-AF65-F5344CB8AC3E}">
        <p14:creationId xmlns="" xmlns:p14="http://schemas.microsoft.com/office/powerpoint/2010/main" val="29529756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220686" y="1733797"/>
            <a:ext cx="8051469" cy="3443845"/>
          </a:xfrm>
          <a:prstGeom prst="rect">
            <a:avLst/>
          </a:prstGeom>
          <a:noFill/>
          <a:ln w="9525">
            <a:noFill/>
            <a:miter lim="800000"/>
            <a:headEnd/>
            <a:tailEnd/>
          </a:ln>
        </p:spPr>
      </p:pic>
      <p:sp>
        <p:nvSpPr>
          <p:cNvPr id="3" name="TextBox 2"/>
          <p:cNvSpPr txBox="1"/>
          <p:nvPr/>
        </p:nvSpPr>
        <p:spPr>
          <a:xfrm>
            <a:off x="2208810" y="605642"/>
            <a:ext cx="8051471" cy="584775"/>
          </a:xfrm>
          <a:prstGeom prst="rect">
            <a:avLst/>
          </a:prstGeom>
          <a:noFill/>
        </p:spPr>
        <p:txBody>
          <a:bodyPr wrap="square" rtlCol="0">
            <a:spAutoFit/>
          </a:bodyPr>
          <a:lstStyle/>
          <a:p>
            <a:pPr algn="ctr"/>
            <a:r>
              <a:rPr lang="en-US" sz="3200" dirty="0" smtClean="0"/>
              <a:t>Theoretical Framework</a:t>
            </a:r>
            <a:endParaRPr lang="en-US" sz="3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2082421" y="1941394"/>
            <a:ext cx="7696200" cy="45259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ts val="0"/>
              </a:spcBef>
              <a:buFont typeface="Arial" panose="020B0604020202020204" pitchFamily="34" charset="0"/>
              <a:buNone/>
            </a:pPr>
            <a:endParaRPr lang="en-US" altLang="en-US" sz="2000" i="1" dirty="0" smtClean="0">
              <a:latin typeface="Calibri"/>
            </a:endParaRPr>
          </a:p>
        </p:txBody>
      </p:sp>
      <p:pic>
        <p:nvPicPr>
          <p:cNvPr id="3074" name="Picture 2"/>
          <p:cNvPicPr>
            <a:picLocks noChangeAspect="1" noChangeArrowheads="1"/>
          </p:cNvPicPr>
          <p:nvPr/>
        </p:nvPicPr>
        <p:blipFill>
          <a:blip r:embed="rId2" cstate="print"/>
          <a:srcRect/>
          <a:stretch>
            <a:fillRect/>
          </a:stretch>
        </p:blipFill>
        <p:spPr bwMode="auto">
          <a:xfrm>
            <a:off x="2930112" y="1906609"/>
            <a:ext cx="5429250" cy="3638550"/>
          </a:xfrm>
          <a:prstGeom prst="rect">
            <a:avLst/>
          </a:prstGeom>
          <a:noFill/>
          <a:ln w="9525">
            <a:noFill/>
            <a:miter lim="800000"/>
            <a:headEnd/>
            <a:tailEnd/>
          </a:ln>
          <a:effectLst>
            <a:glow rad="228600">
              <a:schemeClr val="accent5">
                <a:satMod val="175000"/>
                <a:alpha val="40000"/>
              </a:schemeClr>
            </a:glow>
          </a:effectLst>
        </p:spPr>
      </p:pic>
    </p:spTree>
    <p:extLst>
      <p:ext uri="{BB962C8B-B14F-4D97-AF65-F5344CB8AC3E}">
        <p14:creationId xmlns="" xmlns:p14="http://schemas.microsoft.com/office/powerpoint/2010/main" val="422095641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TM04033921[[fn=Damask]]</Template>
  <TotalTime>2549</TotalTime>
  <Words>1591</Words>
  <Application>Microsoft Office PowerPoint</Application>
  <PresentationFormat>Custom</PresentationFormat>
  <Paragraphs>142</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Damask</vt:lpstr>
      <vt:lpstr>Impact of perceived organizational support on  employee  JOB performance</vt:lpstr>
      <vt:lpstr>INTRODUCTION</vt:lpstr>
      <vt:lpstr>NEED OF THE STUDY</vt:lpstr>
      <vt:lpstr>Slide 4</vt:lpstr>
      <vt:lpstr>Slide 5</vt:lpstr>
      <vt:lpstr>PROBLEM STATEMENT</vt:lpstr>
      <vt:lpstr>OBJECTIVE</vt:lpstr>
      <vt:lpstr>Slide 8</vt:lpstr>
      <vt:lpstr>Slide 9</vt:lpstr>
      <vt:lpstr>LITERATURE</vt:lpstr>
      <vt:lpstr>LITERATURE</vt:lpstr>
      <vt:lpstr>Slide 12</vt:lpstr>
      <vt:lpstr>HYPOTHESIS STATMENTS</vt:lpstr>
      <vt:lpstr>DATA AND METHODOLOGY</vt:lpstr>
      <vt:lpstr>CHRONBACH ALPHA </vt:lpstr>
      <vt:lpstr>SAMPLE CHARACTERISTICS</vt:lpstr>
      <vt:lpstr>Descriptive Statistics  </vt:lpstr>
      <vt:lpstr>CORRELATION ANALYSIS</vt:lpstr>
      <vt:lpstr>REGRESSION ANALYSIS</vt:lpstr>
      <vt:lpstr>Slide 20</vt:lpstr>
      <vt:lpstr>REGRESSION ANALYSIS</vt:lpstr>
      <vt:lpstr>Slide 22</vt:lpstr>
      <vt:lpstr>ANOVA</vt:lpstr>
      <vt:lpstr>rESULTS</vt:lpstr>
      <vt:lpstr>LIMITATIONS</vt:lpstr>
      <vt:lpstr>FUTURE DIRECTIONS</vt:lpstr>
      <vt:lpstr>RECOMMENDATIONS</vt:lpstr>
      <vt:lpstr>Slide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lili lulu</dc:creator>
  <cp:lastModifiedBy>my</cp:lastModifiedBy>
  <cp:revision>26</cp:revision>
  <dcterms:created xsi:type="dcterms:W3CDTF">2016-10-22T08:06:12Z</dcterms:created>
  <dcterms:modified xsi:type="dcterms:W3CDTF">2017-01-26T05:22:06Z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1485337344</vt:lpwstr>
  </property>
</Properties>
</file>