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4" r:id="rId15"/>
    <p:sldId id="273" r:id="rId16"/>
    <p:sldId id="275" r:id="rId17"/>
    <p:sldId id="271" r:id="rId18"/>
    <p:sldId id="272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>
        <p:scale>
          <a:sx n="80" d="100"/>
          <a:sy n="80" d="100"/>
        </p:scale>
        <p:origin x="-109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1E8CA-8153-4B92-8B6E-AD2028626866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CA4C2-1B74-4DBB-8F16-D384631958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CA4C2-1B74-4DBB-8F16-D3846319586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2012E22-8D09-4EF8-B9A6-58B250859D98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63B188C-5F72-4C84-A350-5293A7224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THESIS PRESENTATION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2819400"/>
            <a:ext cx="8846234" cy="3505200"/>
          </a:xfrm>
        </p:spPr>
        <p:txBody>
          <a:bodyPr/>
          <a:lstStyle/>
          <a:p>
            <a:r>
              <a:rPr lang="en-US" sz="2800" dirty="0" smtClean="0"/>
              <a:t>USE OF DIGITAL CONTENT MARKETING IN THE 21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CENTURY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SUPERVISOR: Ms Fatima </a:t>
            </a:r>
            <a:r>
              <a:rPr lang="en-US" sz="2000" dirty="0" err="1" smtClean="0"/>
              <a:t>Zaheer</a:t>
            </a:r>
            <a:endParaRPr lang="en-US" sz="2000" dirty="0" smtClean="0"/>
          </a:p>
          <a:p>
            <a:r>
              <a:rPr lang="en-US" sz="2000" dirty="0" smtClean="0"/>
              <a:t>Presented by: </a:t>
            </a:r>
            <a:r>
              <a:rPr lang="en-US" sz="2000" dirty="0" err="1" smtClean="0"/>
              <a:t>Asra</a:t>
            </a:r>
            <a:r>
              <a:rPr lang="en-US" sz="2000" dirty="0" smtClean="0"/>
              <a:t> </a:t>
            </a:r>
            <a:r>
              <a:rPr lang="en-US" sz="2000" dirty="0" err="1" smtClean="0"/>
              <a:t>Masood</a:t>
            </a:r>
            <a:endParaRPr lang="en-US" sz="2000" dirty="0" smtClean="0"/>
          </a:p>
          <a:p>
            <a:r>
              <a:rPr lang="en-US" sz="2000" dirty="0" smtClean="0"/>
              <a:t>MBA 2k13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SAMPLE QUESTIONS FROM INTERVIEW: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1800" b="1" dirty="0" smtClean="0"/>
              <a:t> What are the primary goals of content marketing plans of your organization</a:t>
            </a:r>
          </a:p>
          <a:p>
            <a:pPr lvl="1">
              <a:buNone/>
            </a:pPr>
            <a:endParaRPr lang="en-US" sz="1800" b="1" dirty="0" smtClean="0"/>
          </a:p>
          <a:p>
            <a:pPr lvl="1"/>
            <a:r>
              <a:rPr lang="en-US" sz="1800" b="1" dirty="0" smtClean="0"/>
              <a:t>What are the most difficult types of content to create(and why)</a:t>
            </a:r>
          </a:p>
          <a:p>
            <a:pPr lvl="1"/>
            <a:endParaRPr lang="en-US" sz="1800" b="1" dirty="0" smtClean="0"/>
          </a:p>
          <a:p>
            <a:pPr lvl="1"/>
            <a:r>
              <a:rPr lang="en-US" sz="1800" b="1" dirty="0" smtClean="0"/>
              <a:t>What are the most useful metrics for measuring content marketing </a:t>
            </a:r>
            <a:r>
              <a:rPr lang="en-US" sz="1800" b="1" dirty="0" smtClean="0"/>
              <a:t>performance</a:t>
            </a:r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SAMPLE QUESTIONS FROM QUESTIONNAIRE</a:t>
            </a:r>
          </a:p>
          <a:p>
            <a:endParaRPr lang="en-US" sz="2400" dirty="0" smtClean="0"/>
          </a:p>
          <a:p>
            <a:pPr lvl="1"/>
            <a:r>
              <a:rPr lang="en-US" sz="2000" b="1" dirty="0" smtClean="0"/>
              <a:t>Which of the following is true once you are inspired by content shared online?</a:t>
            </a:r>
            <a:endParaRPr lang="en-US" sz="2000" dirty="0" smtClean="0"/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you are more aware of what the brand stands for</a:t>
            </a:r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you are inspired to make a purchase of the product</a:t>
            </a:r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you are likely to engage in communication with the brand/company on social media</a:t>
            </a:r>
          </a:p>
          <a:p>
            <a:pPr lvl="3">
              <a:buFont typeface="Courier New" pitchFamily="49" charset="0"/>
              <a:buChar char="o"/>
            </a:pPr>
            <a:r>
              <a:rPr lang="en-US" sz="1800" dirty="0" smtClean="0"/>
              <a:t>you are likely to become a loyal customer of the brand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b="1" dirty="0" smtClean="0"/>
          </a:p>
          <a:p>
            <a:r>
              <a:rPr lang="en-US" sz="2200" b="1" dirty="0" smtClean="0"/>
              <a:t>What is your reaction when a company/brand wants to communicate with you through digital media</a:t>
            </a:r>
          </a:p>
          <a:p>
            <a:pPr>
              <a:buNone/>
            </a:pPr>
            <a:endParaRPr lang="en-US" sz="22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You like giving feedback and expect action/response from the company in return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You are not interested in giving feedback since you think it is a waste of time and it will not make a difference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You only give feedback when you have a complain 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You like to maintain communication with the company to show your loyalty and expect special treatment in return.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b="1" dirty="0" smtClean="0"/>
          </a:p>
          <a:p>
            <a:r>
              <a:rPr lang="en-US" sz="2000" b="1" dirty="0" smtClean="0"/>
              <a:t>When a brand shares content in a way that u find interesting, you will:</a:t>
            </a:r>
          </a:p>
          <a:p>
            <a:pPr>
              <a:buNone/>
            </a:pPr>
            <a:endParaRPr lang="en-US" sz="20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see the content for entertainment and forget about it </a:t>
            </a:r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you will remember and recall the brand when you go to make a purchase ,however it will not influence your purchase decision.</a:t>
            </a:r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you will be motivated to try the brand at least once</a:t>
            </a:r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/>
              <a:t>you will try the brand and become loyal provided that the product satisfies you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Sample results table:</a:t>
            </a:r>
          </a:p>
          <a:p>
            <a:pPr>
              <a:buNone/>
            </a:pPr>
            <a:r>
              <a:rPr lang="en-US" sz="1100" b="1" dirty="0" smtClean="0"/>
              <a:t>What is your reaction when a company/brand wants to communicate with you through digital media</a:t>
            </a:r>
            <a:endParaRPr lang="en-US" sz="11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514600"/>
          <a:ext cx="8001000" cy="3904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4490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FREQUENCY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PERCENT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VALID PERCENT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CUMULATIVE PERCENT</a:t>
                      </a:r>
                      <a:endParaRPr lang="en-US" sz="1200" dirty="0"/>
                    </a:p>
                  </a:txBody>
                  <a:tcPr/>
                </a:tc>
              </a:tr>
              <a:tr h="853753">
                <a:tc>
                  <a:txBody>
                    <a:bodyPr/>
                    <a:lstStyle/>
                    <a:p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like giving feedback and expect action/response from the company in return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37.1</a:t>
                      </a:r>
                      <a:endParaRPr lang="en-US" dirty="0"/>
                    </a:p>
                  </a:txBody>
                  <a:tcPr/>
                </a:tc>
              </a:tr>
              <a:tr h="966089">
                <a:tc>
                  <a:txBody>
                    <a:bodyPr/>
                    <a:lstStyle/>
                    <a:p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are not interested in giving feedback since you think it is a waste of time and it will not make a difference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538873">
                <a:tc>
                  <a:txBody>
                    <a:bodyPr/>
                    <a:lstStyle/>
                    <a:p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only give feedback when you have a complain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83.9</a:t>
                      </a:r>
                      <a:endParaRPr lang="en-US" dirty="0"/>
                    </a:p>
                  </a:txBody>
                  <a:tcPr/>
                </a:tc>
              </a:tr>
              <a:tr h="1078426">
                <a:tc>
                  <a:txBody>
                    <a:bodyPr/>
                    <a:lstStyle/>
                    <a:p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like to maintain communication with the company to show your loyalty and expect special treatment in return.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All the hypothesis hold true and there is a positive relationship between the dependent and independent variables.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Entertainment aspect is very important on digital platforms.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However, video and pictorial content mainly contribute towards creating brand awareness.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When making a purchase decision, customers look for informational content . Hence social content has a large impact on sales of a brand.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Similarly social content has a major impact on customer loyalty mainly because of the use of feedback system and user generated content. The moderating variable plays a significant role here.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It can also be derived that brand awareness itself is also a moderating variable that impacts the sales and level of customer loyalty.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RECOMMENDATIONS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To measure success of digital content marketing strategies, companies should launch periodic campaigns only on digital platforms.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Digital content marketing should be used in collaboration with traditional marketing techniques as research suggests TVCs are still far more effective tools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User Generated Content should be shaped by companies –this can be done by ensuring an efficient feedback system hence encouraging customers to act as advocates of brand.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Strict metrics and KPIs should be established to determine the success of various digital content marketing campaigns.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THANK YOU!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Topic Overview</a:t>
            </a:r>
          </a:p>
          <a:p>
            <a:r>
              <a:rPr lang="en-US" sz="2400" dirty="0" smtClean="0"/>
              <a:t>Hypothesis</a:t>
            </a:r>
          </a:p>
          <a:p>
            <a:r>
              <a:rPr lang="en-US" sz="2400" dirty="0" smtClean="0"/>
              <a:t>Theoretical Framework</a:t>
            </a:r>
          </a:p>
          <a:p>
            <a:r>
              <a:rPr lang="en-US" sz="2400" dirty="0" smtClean="0"/>
              <a:t>Literature Review Summary</a:t>
            </a:r>
          </a:p>
          <a:p>
            <a:r>
              <a:rPr lang="en-US" sz="2400" dirty="0" smtClean="0"/>
              <a:t>Research Methodology</a:t>
            </a:r>
          </a:p>
          <a:p>
            <a:r>
              <a:rPr lang="en-US" sz="2400" dirty="0" smtClean="0"/>
              <a:t>Analysis</a:t>
            </a:r>
          </a:p>
          <a:p>
            <a:r>
              <a:rPr lang="en-US" sz="2400" dirty="0" smtClean="0"/>
              <a:t>Conclusion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TOPIC OVERVIEW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The research carried out aims to establish relationship between different digital content marketing tools and brand performance related parameters including brand awareness, sales and customer loyalty.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HYPOTHESIS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Hypothesis 1:</a:t>
            </a:r>
          </a:p>
          <a:p>
            <a:pPr lvl="1"/>
            <a:r>
              <a:rPr lang="en-US" sz="1800" dirty="0" smtClean="0"/>
              <a:t>H0: Social Content has an impact on brand awareness</a:t>
            </a:r>
          </a:p>
          <a:p>
            <a:pPr lvl="1"/>
            <a:r>
              <a:rPr lang="en-US" sz="1800" dirty="0" smtClean="0"/>
              <a:t>H1: Social Content has an impact on brand sales</a:t>
            </a:r>
          </a:p>
          <a:p>
            <a:pPr lvl="1"/>
            <a:r>
              <a:rPr lang="en-US" sz="1800" dirty="0" smtClean="0"/>
              <a:t>H2: Social Content has an impact on customer loyalty.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800" dirty="0" smtClean="0"/>
              <a:t>Hypothesis 2</a:t>
            </a:r>
          </a:p>
          <a:p>
            <a:pPr lvl="1"/>
            <a:r>
              <a:rPr lang="en-US" sz="1800" dirty="0" smtClean="0"/>
              <a:t>H0: Video/Pictorial Content has an impact on brand awareness</a:t>
            </a:r>
          </a:p>
          <a:p>
            <a:pPr lvl="1"/>
            <a:r>
              <a:rPr lang="en-US" sz="1800" dirty="0" smtClean="0"/>
              <a:t>H1: Video/Pictorial Content has an impact on brand sales</a:t>
            </a:r>
          </a:p>
          <a:p>
            <a:pPr lvl="1"/>
            <a:r>
              <a:rPr lang="en-US" sz="1800" dirty="0" smtClean="0"/>
              <a:t>H2: Video/ Content has an impact on customer loyalty.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THEORETICAL FRAMEWORK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   INDEPENDENT VARIABLES                    DEPENDENT VARIABLES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                                                                                                   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                                                                                        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                                                                                            CUSTOMER </a:t>
            </a:r>
          </a:p>
          <a:p>
            <a:pPr>
              <a:buNone/>
            </a:pPr>
            <a:r>
              <a:rPr lang="en-US" sz="1200" dirty="0" smtClean="0"/>
              <a:t>                                                                                           ENGAGEMENT</a:t>
            </a:r>
          </a:p>
          <a:p>
            <a:pPr>
              <a:buNone/>
            </a:pPr>
            <a:r>
              <a:rPr lang="en-US" sz="1200" dirty="0" smtClean="0"/>
              <a:t>                                                                                            (MODERATING VARIABLE)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1371600" y="29718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SOCIAL CONTENT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5943600" y="43434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CUSTOMER LOYALTY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943600" y="3429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SALES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943600" y="25908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BRAND AWARENESS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447800" y="3810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VIDEO/PICTORIAL CONTENT</a:t>
            </a:r>
            <a:endParaRPr lang="en-US" sz="1400" dirty="0"/>
          </a:p>
        </p:txBody>
      </p: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3352800" y="3200400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/>
        </p:nvCxnSpPr>
        <p:spPr>
          <a:xfrm>
            <a:off x="3429000" y="40386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543300" y="36195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62400" y="36576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4000500" y="32385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924300" y="41529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7" idx="1"/>
          </p:cNvCxnSpPr>
          <p:nvPr/>
        </p:nvCxnSpPr>
        <p:spPr>
          <a:xfrm>
            <a:off x="4419600" y="28194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6" idx="1"/>
          </p:cNvCxnSpPr>
          <p:nvPr/>
        </p:nvCxnSpPr>
        <p:spPr>
          <a:xfrm>
            <a:off x="4419600" y="36576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419600" y="46482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LITERATURE REVIEW 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Content Marketing is a contemporary strategic marketing approach which aims to create valuable content to communicate with the customer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The customers today demand that content should be customized so it appears relevant to them at a personal level i.e. inclusive individuality.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most popular way of delivering content to the customers and prospects is through the digital platform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Types of Digital Content:</a:t>
            </a:r>
          </a:p>
          <a:p>
            <a:pPr lvl="1"/>
            <a:r>
              <a:rPr lang="en-US" sz="1800" dirty="0" smtClean="0"/>
              <a:t>Social Content</a:t>
            </a:r>
          </a:p>
          <a:p>
            <a:pPr lvl="1"/>
            <a:r>
              <a:rPr lang="en-US" sz="1800" dirty="0" smtClean="0"/>
              <a:t>Blog Post</a:t>
            </a:r>
          </a:p>
          <a:p>
            <a:pPr lvl="1"/>
            <a:r>
              <a:rPr lang="en-US" sz="1800" dirty="0" smtClean="0"/>
              <a:t>Videos</a:t>
            </a:r>
          </a:p>
          <a:p>
            <a:pPr lvl="1"/>
            <a:r>
              <a:rPr lang="en-US" sz="1800" dirty="0" smtClean="0"/>
              <a:t>E-Newsletters</a:t>
            </a:r>
          </a:p>
          <a:p>
            <a:pPr lvl="1"/>
            <a:r>
              <a:rPr lang="en-US" sz="1800" dirty="0" smtClean="0"/>
              <a:t>Webinars</a:t>
            </a:r>
          </a:p>
          <a:p>
            <a:pPr lvl="1"/>
            <a:r>
              <a:rPr lang="en-US" sz="1800" dirty="0" smtClean="0"/>
              <a:t>E-Books</a:t>
            </a:r>
          </a:p>
          <a:p>
            <a:pPr lvl="1"/>
            <a:r>
              <a:rPr lang="en-US" sz="1800" dirty="0" smtClean="0"/>
              <a:t>Whitepapers</a:t>
            </a:r>
          </a:p>
          <a:p>
            <a:pPr lvl="1"/>
            <a:r>
              <a:rPr lang="en-US" sz="1800" dirty="0" smtClean="0"/>
              <a:t>Podcasts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CONTINUED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Content Marketing Metrics: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Basic(Consumption Metrics)-how much content is accessed or viewed-basically measure brand awareness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Engagement Metrics- how much interest customers are taking-basically measure and help to build customer relations and loyalty.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Conversion Metrics-how much audience is converted to leads and customers-basically measure sales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RESEARCH METHODOLGY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Focus Group Interview followed by questionnaire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Qualitative Data collected and analyzed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Focus group interview conducted at ZONG Headquarters Islamabad with E-Channel team.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From the results of focus group interview, the theoretical framework was derived.</a:t>
            </a:r>
          </a:p>
          <a:p>
            <a:endParaRPr lang="en-US" sz="2000" dirty="0" smtClean="0"/>
          </a:p>
          <a:p>
            <a:r>
              <a:rPr lang="en-US" sz="2000" dirty="0" smtClean="0"/>
              <a:t>A questionnaire was then designed to test the framework for which 62 responses were generated.</a:t>
            </a:r>
          </a:p>
          <a:p>
            <a:endParaRPr lang="en-US" sz="2000" dirty="0" smtClean="0"/>
          </a:p>
          <a:p>
            <a:r>
              <a:rPr lang="en-US" sz="2000" dirty="0" smtClean="0"/>
              <a:t>Frequency Test was run on the results to analyze the data.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1326</TotalTime>
  <Words>938</Words>
  <Application>Microsoft Office PowerPoint</Application>
  <PresentationFormat>On-screen Show (4:3)</PresentationFormat>
  <Paragraphs>186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Foundry</vt:lpstr>
      <vt:lpstr>THESIS PRESENTATION</vt:lpstr>
      <vt:lpstr>OUTLINE</vt:lpstr>
      <vt:lpstr>TOPIC OVERVIEW</vt:lpstr>
      <vt:lpstr>HYPOTHESIS</vt:lpstr>
      <vt:lpstr>THEORETICAL FRAMEWORK</vt:lpstr>
      <vt:lpstr>LITERATURE REVIEW SUMMARY</vt:lpstr>
      <vt:lpstr>CONTINUED</vt:lpstr>
      <vt:lpstr>CONTINUED</vt:lpstr>
      <vt:lpstr>RESEARCH METHODOLGY</vt:lpstr>
      <vt:lpstr>CONTINUED</vt:lpstr>
      <vt:lpstr>CONTINUED</vt:lpstr>
      <vt:lpstr>CONTINUED</vt:lpstr>
      <vt:lpstr>CONTINUED</vt:lpstr>
      <vt:lpstr>CONTINUED</vt:lpstr>
      <vt:lpstr>ANALYSIS</vt:lpstr>
      <vt:lpstr>CONTINUED</vt:lpstr>
      <vt:lpstr>RECOMMENDATIONS</vt:lpstr>
      <vt:lpstr>CONTINUED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PRESENTATION</dc:title>
  <dc:creator>SONY</dc:creator>
  <cp:lastModifiedBy>SONY</cp:lastModifiedBy>
  <cp:revision>36</cp:revision>
  <dcterms:created xsi:type="dcterms:W3CDTF">2017-01-21T12:25:42Z</dcterms:created>
  <dcterms:modified xsi:type="dcterms:W3CDTF">2017-01-25T06:31:26Z</dcterms:modified>
</cp:coreProperties>
</file>